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12192000"/>
  <p:notesSz cx="6881800" cy="10002825"/>
  <p:embeddedFontLst>
    <p:embeddedFont>
      <p:font typeface="Lato"/>
      <p:regular r:id="rId21"/>
      <p:bold r:id="rId22"/>
      <p:italic r:id="rId23"/>
      <p:boldItalic r:id="rId24"/>
    </p:embeddedFont>
    <p:embeddedFont>
      <p:font typeface="Montserrat"/>
      <p:regular r:id="rId25"/>
      <p:bold r:id="rId26"/>
      <p:italic r:id="rId27"/>
      <p:boldItalic r:id="rId28"/>
    </p:embeddedFont>
    <p:embeddedFont>
      <p:font typeface="Oswald"/>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6" name="Eyal Feldman"/>
  <p:cmAuthor clrIdx="1" id="1" initials="" lastIdx="1" name="M. Page Jon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C5BD8884-4F63-4A30-B144-24993C972E24}">
  <a:tblStyle styleId="{C5BD8884-4F63-4A30-B144-24993C972E24}"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swald-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Oswald-bold.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09-12T13:58:45.598">
    <p:pos x="6000" y="0"/>
    <p:text>+melissa@mpagejones.com  Please change background to make an impression of a huge opportunity, huge market that includes all businesses...
_Assigned to you_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7-09-12T14:00:18.908">
    <p:pos x="6000" y="0"/>
    <p:text>+melissa@mpagejones.com Please find a way to make these bullet points look nicer and more clear. Also please find a soft background of a graph that goes up like a hokey stick or something else similar
_Assigned to you_</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7-09-12T14:01:12.154">
    <p:pos x="6000" y="0"/>
    <p:text>melissa@mpagejones.com Please find another background that demonstrate leadership</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7-09-12T14:02:25.574">
    <p:pos x="6000" y="0"/>
    <p:text>melissa@mpagejones.com these are all value added services and money making opportunities. Please find a background that gives this impression.</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7-09-12T14:04:24.176">
    <p:pos x="6000" y="0"/>
    <p:text>+melissa@mpagejones.com THis slide needs to look better, bullet points in all presentation need to be more alligned in color and design
_Assigned to you_</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17-09-12T16:07:29.092">
    <p:pos x="6000" y="0"/>
    <p:text>+melissa@mpagejones.com  This needs complete redesign
_Assigned to you_</p:text>
  </p:cm>
  <p:cm authorId="1" idx="1" dt="2017-09-12T16:07:29.092">
    <p:pos x="6000" y="100"/>
    <p:text>Yes..I mentioned it to your employee to see if she had any direction. Working on it now.</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82118" cy="500141"/>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3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98101" y="0"/>
            <a:ext cx="2982118" cy="500141"/>
          </a:xfrm>
          <a:prstGeom prst="rect">
            <a:avLst/>
          </a:prstGeom>
          <a:noFill/>
          <a:ln>
            <a:noFill/>
          </a:ln>
        </p:spPr>
        <p:txBody>
          <a:bodyPr anchorCtr="0" anchor="t" bIns="91425" lIns="91425" rIns="91425" wrap="square" tIns="91425"/>
          <a:lstStyle>
            <a:lvl1pPr indent="0" lvl="0" marL="0" marR="0" rtl="0" algn="r">
              <a:spcBef>
                <a:spcPts val="0"/>
              </a:spcBef>
              <a:spcAft>
                <a:spcPts val="0"/>
              </a:spcAft>
              <a:buNone/>
              <a:defRPr b="0" i="0" sz="13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8181" y="4751348"/>
            <a:ext cx="5505450" cy="4501277"/>
          </a:xfrm>
          <a:prstGeom prst="rect">
            <a:avLst/>
          </a:prstGeom>
          <a:noFill/>
          <a:ln>
            <a:noFill/>
          </a:ln>
        </p:spPr>
        <p:txBody>
          <a:bodyPr anchorCtr="0" anchor="t" bIns="91425" lIns="91425" rIns="91425" wrap="square" tIns="91425"/>
          <a:lstStyle>
            <a:lvl1pPr indent="0" lvl="0" marL="0" marR="0" rtl="0" algn="l">
              <a:spcBef>
                <a:spcPts val="360"/>
              </a:spcBef>
              <a:spcAft>
                <a:spcPts val="0"/>
              </a:spcAft>
              <a:buChar char="●"/>
              <a:defRPr b="0" i="0" sz="1200" u="none" cap="none" strike="noStrike">
                <a:solidFill>
                  <a:schemeClr val="dk1"/>
                </a:solidFill>
                <a:latin typeface="Calibri"/>
                <a:ea typeface="Calibri"/>
                <a:cs typeface="Calibri"/>
                <a:sym typeface="Calibri"/>
              </a:defRPr>
            </a:lvl1pPr>
            <a:lvl2pPr indent="0" lvl="1" marL="457200" marR="0" rtl="0" algn="l">
              <a:spcBef>
                <a:spcPts val="360"/>
              </a:spcBef>
              <a:spcAft>
                <a:spcPts val="0"/>
              </a:spcAft>
              <a:buChar char="○"/>
              <a:defRPr b="0" i="0" sz="1200" u="none" cap="none" strike="noStrike">
                <a:solidFill>
                  <a:schemeClr val="dk1"/>
                </a:solidFill>
                <a:latin typeface="Calibri"/>
                <a:ea typeface="Calibri"/>
                <a:cs typeface="Calibri"/>
                <a:sym typeface="Calibri"/>
              </a:defRPr>
            </a:lvl2pPr>
            <a:lvl3pPr indent="0" lvl="2" marL="914400" marR="0" rtl="0" algn="l">
              <a:spcBef>
                <a:spcPts val="360"/>
              </a:spcBef>
              <a:spcAft>
                <a:spcPts val="0"/>
              </a:spcAft>
              <a:buChar char="■"/>
              <a:defRPr b="0" i="0" sz="1200" u="none" cap="none" strike="noStrike">
                <a:solidFill>
                  <a:schemeClr val="dk1"/>
                </a:solidFill>
                <a:latin typeface="Calibri"/>
                <a:ea typeface="Calibri"/>
                <a:cs typeface="Calibri"/>
                <a:sym typeface="Calibri"/>
              </a:defRPr>
            </a:lvl3pPr>
            <a:lvl4pPr indent="0" lvl="3" marL="1371600" marR="0" rtl="0" algn="l">
              <a:spcBef>
                <a:spcPts val="360"/>
              </a:spcBef>
              <a:spcAft>
                <a:spcPts val="0"/>
              </a:spcAft>
              <a:buChar char="●"/>
              <a:defRPr b="0" i="0" sz="1200" u="none" cap="none" strike="noStrike">
                <a:solidFill>
                  <a:schemeClr val="dk1"/>
                </a:solidFill>
                <a:latin typeface="Calibri"/>
                <a:ea typeface="Calibri"/>
                <a:cs typeface="Calibri"/>
                <a:sym typeface="Calibri"/>
              </a:defRPr>
            </a:lvl4pPr>
            <a:lvl5pPr indent="0" lvl="4" marL="1828800" marR="0" rtl="0" algn="l">
              <a:spcBef>
                <a:spcPts val="360"/>
              </a:spcBef>
              <a:spcAft>
                <a:spcPts val="0"/>
              </a:spcAft>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9500960"/>
            <a:ext cx="2982118" cy="500141"/>
          </a:xfrm>
          <a:prstGeom prst="rect">
            <a:avLst/>
          </a:prstGeom>
          <a:noFill/>
          <a:ln>
            <a:noFill/>
          </a:ln>
        </p:spPr>
        <p:txBody>
          <a:bodyPr anchorCtr="0" anchor="b" bIns="91425" lIns="91425" rIns="91425" wrap="square" tIns="91425"/>
          <a:lstStyle>
            <a:lvl1pPr indent="0" lvl="0" marL="0" marR="0" rtl="0" algn="l">
              <a:spcBef>
                <a:spcPts val="0"/>
              </a:spcBef>
              <a:spcAft>
                <a:spcPts val="0"/>
              </a:spcAft>
              <a:buNone/>
              <a:defRPr b="0" i="0" sz="13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b="0" i="0" lang="en-US" sz="13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 name="Shape 24"/>
        <p:cNvGrpSpPr/>
        <p:nvPr/>
      </p:nvGrpSpPr>
      <p:grpSpPr>
        <a:xfrm>
          <a:off x="0" y="0"/>
          <a:ext cx="0" cy="0"/>
          <a:chOff x="0" y="0"/>
          <a:chExt cx="0" cy="0"/>
        </a:xfrm>
      </p:grpSpPr>
      <p:sp>
        <p:nvSpPr>
          <p:cNvPr id="25" name="Shape 25"/>
          <p:cNvSpPr/>
          <p:nvPr>
            <p:ph idx="2"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26" name="Shape 26"/>
          <p:cNvSpPr txBox="1"/>
          <p:nvPr>
            <p:ph idx="1" type="body"/>
          </p:nvPr>
        </p:nvSpPr>
        <p:spPr>
          <a:xfrm>
            <a:off x="688181" y="4751348"/>
            <a:ext cx="5505450" cy="4501277"/>
          </a:xfrm>
          <a:prstGeom prst="rect">
            <a:avLst/>
          </a:prstGeom>
          <a:noFill/>
          <a:ln>
            <a:noFill/>
          </a:ln>
        </p:spPr>
        <p:txBody>
          <a:bodyPr anchorCtr="0" anchor="t" bIns="48225" lIns="96475" rIns="96475" wrap="square" tIns="48225">
            <a:noAutofit/>
          </a:bodyPr>
          <a:lstStyle/>
          <a:p>
            <a:pPr indent="0" lvl="0" marL="0" marR="0" rtl="1" algn="r">
              <a:spcBef>
                <a:spcPts val="0"/>
              </a:spcBef>
              <a:spcAft>
                <a:spcPts val="0"/>
              </a:spcAft>
              <a:buSzPct val="25000"/>
              <a:buNone/>
            </a:pPr>
            <a:r>
              <a:rPr lang="en-US"/>
              <a:t>slide 1 should be only the highlight one sentence</a:t>
            </a:r>
          </a:p>
        </p:txBody>
      </p:sp>
      <p:sp>
        <p:nvSpPr>
          <p:cNvPr id="27" name="Shape 27"/>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07950" y="750887"/>
            <a:ext cx="6666000" cy="37497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181" name="Shape 181"/>
          <p:cNvSpPr txBox="1"/>
          <p:nvPr>
            <p:ph idx="1" type="body"/>
          </p:nvPr>
        </p:nvSpPr>
        <p:spPr>
          <a:xfrm>
            <a:off x="688181" y="4751348"/>
            <a:ext cx="5505600" cy="4501199"/>
          </a:xfrm>
          <a:prstGeom prst="rect">
            <a:avLst/>
          </a:prstGeom>
          <a:noFill/>
          <a:ln>
            <a:noFill/>
          </a:ln>
        </p:spPr>
        <p:txBody>
          <a:bodyPr anchorCtr="0" anchor="t" bIns="48225" lIns="96475" rIns="96475" wrap="square" tIns="482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182" name="Shape 182"/>
          <p:cNvSpPr txBox="1"/>
          <p:nvPr>
            <p:ph idx="12" type="sldNum"/>
          </p:nvPr>
        </p:nvSpPr>
        <p:spPr>
          <a:xfrm>
            <a:off x="3898101" y="9500960"/>
            <a:ext cx="2982000" cy="500100"/>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192" name="Shape 192"/>
          <p:cNvSpPr txBox="1"/>
          <p:nvPr>
            <p:ph idx="1" type="body"/>
          </p:nvPr>
        </p:nvSpPr>
        <p:spPr>
          <a:xfrm>
            <a:off x="688181" y="4751348"/>
            <a:ext cx="5505450" cy="4501277"/>
          </a:xfrm>
          <a:prstGeom prst="rect">
            <a:avLst/>
          </a:prstGeom>
          <a:noFill/>
          <a:ln>
            <a:noFill/>
          </a:ln>
        </p:spPr>
        <p:txBody>
          <a:bodyPr anchorCtr="0" anchor="t" bIns="48225" lIns="96475" rIns="96475" wrap="square" tIns="48225">
            <a:noAutofit/>
          </a:bodyPr>
          <a:lstStyle/>
          <a:p>
            <a:pPr indent="0" lvl="0" marL="0" marR="0" rtl="0" algn="l">
              <a:spcBef>
                <a:spcPts val="0"/>
              </a:spcBef>
              <a:spcAft>
                <a:spcPts val="0"/>
              </a:spcAft>
              <a:buSzPct val="25000"/>
              <a:buNone/>
            </a:pPr>
            <a:r>
              <a:rPr lang="en-US"/>
              <a:t>look for anothe x (not cost)</a:t>
            </a:r>
          </a:p>
        </p:txBody>
      </p:sp>
      <p:sp>
        <p:nvSpPr>
          <p:cNvPr id="193" name="Shape 193"/>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07950" y="750887"/>
            <a:ext cx="6666000" cy="37497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8181" y="4751348"/>
            <a:ext cx="5505600" cy="4501199"/>
          </a:xfrm>
          <a:prstGeom prst="rect">
            <a:avLst/>
          </a:prstGeom>
        </p:spPr>
        <p:txBody>
          <a:bodyPr anchorCtr="0" anchor="t" bIns="91425" lIns="91425" rIns="91425" wrap="square" tIns="91425">
            <a:noAutofit/>
          </a:bodyPr>
          <a:lstStyle/>
          <a:p>
            <a:pPr lvl="0">
              <a:spcBef>
                <a:spcPts val="0"/>
              </a:spcBef>
              <a:buNone/>
            </a:pPr>
            <a:r>
              <a:t/>
            </a:r>
            <a:endParaRPr/>
          </a:p>
        </p:txBody>
      </p:sp>
      <p:sp>
        <p:nvSpPr>
          <p:cNvPr id="220" name="Shape 220"/>
          <p:cNvSpPr txBox="1"/>
          <p:nvPr>
            <p:ph idx="12" type="sldNum"/>
          </p:nvPr>
        </p:nvSpPr>
        <p:spPr>
          <a:xfrm>
            <a:off x="3898101" y="9500960"/>
            <a:ext cx="2982000" cy="500100"/>
          </a:xfrm>
          <a:prstGeom prst="rect">
            <a:avLst/>
          </a:prstGeom>
        </p:spPr>
        <p:txBody>
          <a:bodyPr anchorCtr="0" anchor="b" bIns="48225" lIns="96475" rIns="96475" wrap="square" tIns="48225">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107950" y="750887"/>
            <a:ext cx="6666000" cy="37497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688181" y="4751348"/>
            <a:ext cx="5505600" cy="4501199"/>
          </a:xfrm>
          <a:prstGeom prst="rect">
            <a:avLst/>
          </a:prstGeom>
        </p:spPr>
        <p:txBody>
          <a:bodyPr anchorCtr="0" anchor="t" bIns="91425" lIns="91425" rIns="91425" wrap="square" tIns="91425">
            <a:noAutofit/>
          </a:bodyPr>
          <a:lstStyle/>
          <a:p>
            <a:pPr lvl="0">
              <a:spcBef>
                <a:spcPts val="0"/>
              </a:spcBef>
              <a:buNone/>
            </a:pPr>
            <a:r>
              <a:t/>
            </a:r>
            <a:endParaRPr/>
          </a:p>
        </p:txBody>
      </p:sp>
      <p:sp>
        <p:nvSpPr>
          <p:cNvPr id="228" name="Shape 228"/>
          <p:cNvSpPr txBox="1"/>
          <p:nvPr>
            <p:ph idx="12" type="sldNum"/>
          </p:nvPr>
        </p:nvSpPr>
        <p:spPr>
          <a:xfrm>
            <a:off x="3898101" y="9500960"/>
            <a:ext cx="2982000" cy="500100"/>
          </a:xfrm>
          <a:prstGeom prst="rect">
            <a:avLst/>
          </a:prstGeom>
        </p:spPr>
        <p:txBody>
          <a:bodyPr anchorCtr="0" anchor="b" bIns="48225" lIns="96475" rIns="96475" wrap="square" tIns="48225">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 name="Shape 32"/>
        <p:cNvGrpSpPr/>
        <p:nvPr/>
      </p:nvGrpSpPr>
      <p:grpSpPr>
        <a:xfrm>
          <a:off x="0" y="0"/>
          <a:ext cx="0" cy="0"/>
          <a:chOff x="0" y="0"/>
          <a:chExt cx="0" cy="0"/>
        </a:xfrm>
      </p:grpSpPr>
      <p:sp>
        <p:nvSpPr>
          <p:cNvPr id="33" name="Shape 33"/>
          <p:cNvSpPr/>
          <p:nvPr>
            <p:ph idx="2" type="sldImg"/>
          </p:nvPr>
        </p:nvSpPr>
        <p:spPr>
          <a:xfrm>
            <a:off x="107950" y="750887"/>
            <a:ext cx="6666000" cy="37497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34" name="Shape 34"/>
          <p:cNvSpPr txBox="1"/>
          <p:nvPr>
            <p:ph idx="1" type="body"/>
          </p:nvPr>
        </p:nvSpPr>
        <p:spPr>
          <a:xfrm>
            <a:off x="688181" y="4751348"/>
            <a:ext cx="5505600" cy="4501199"/>
          </a:xfrm>
          <a:prstGeom prst="rect">
            <a:avLst/>
          </a:prstGeom>
          <a:noFill/>
          <a:ln>
            <a:noFill/>
          </a:ln>
        </p:spPr>
        <p:txBody>
          <a:bodyPr anchorCtr="0" anchor="t" bIns="48225" lIns="96475" rIns="96475" wrap="square" tIns="48225">
            <a:noAutofit/>
          </a:bodyPr>
          <a:lstStyle/>
          <a:p>
            <a:pPr indent="0" lvl="0" marL="0" marR="0" rtl="1" algn="r">
              <a:spcBef>
                <a:spcPts val="0"/>
              </a:spcBef>
              <a:spcAft>
                <a:spcPts val="0"/>
              </a:spcAft>
              <a:buSzPct val="25000"/>
              <a:buNone/>
            </a:pPr>
            <a:r>
              <a:t/>
            </a:r>
            <a:endParaRPr/>
          </a:p>
        </p:txBody>
      </p:sp>
      <p:sp>
        <p:nvSpPr>
          <p:cNvPr id="35" name="Shape 35"/>
          <p:cNvSpPr txBox="1"/>
          <p:nvPr>
            <p:ph idx="12" type="sldNum"/>
          </p:nvPr>
        </p:nvSpPr>
        <p:spPr>
          <a:xfrm>
            <a:off x="3898101" y="9500960"/>
            <a:ext cx="2982000" cy="500100"/>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 name="Shape 39"/>
        <p:cNvGrpSpPr/>
        <p:nvPr/>
      </p:nvGrpSpPr>
      <p:grpSpPr>
        <a:xfrm>
          <a:off x="0" y="0"/>
          <a:ext cx="0" cy="0"/>
          <a:chOff x="0" y="0"/>
          <a:chExt cx="0" cy="0"/>
        </a:xfrm>
      </p:grpSpPr>
      <p:sp>
        <p:nvSpPr>
          <p:cNvPr id="40" name="Shape 40"/>
          <p:cNvSpPr/>
          <p:nvPr>
            <p:ph idx="2"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41" name="Shape 41"/>
          <p:cNvSpPr txBox="1"/>
          <p:nvPr>
            <p:ph idx="1" type="body"/>
          </p:nvPr>
        </p:nvSpPr>
        <p:spPr>
          <a:xfrm>
            <a:off x="688181" y="4751348"/>
            <a:ext cx="5505450" cy="4501277"/>
          </a:xfrm>
          <a:prstGeom prst="rect">
            <a:avLst/>
          </a:prstGeom>
          <a:noFill/>
          <a:ln>
            <a:noFill/>
          </a:ln>
        </p:spPr>
        <p:txBody>
          <a:bodyPr anchorCtr="0" anchor="t" bIns="48225" lIns="96475" rIns="96475" wrap="square" tIns="48225">
            <a:noAutofit/>
          </a:bodyPr>
          <a:lstStyle/>
          <a:p>
            <a:pPr indent="0" lvl="0" marL="0" marR="0" rtl="1" algn="r">
              <a:spcBef>
                <a:spcPts val="0"/>
              </a:spcBef>
              <a:spcAft>
                <a:spcPts val="0"/>
              </a:spcAft>
              <a:buSzPct val="25000"/>
              <a:buNone/>
            </a:pPr>
            <a:r>
              <a:t/>
            </a:r>
            <a:endParaRPr/>
          </a:p>
        </p:txBody>
      </p:sp>
      <p:sp>
        <p:nvSpPr>
          <p:cNvPr id="42" name="Shape 42"/>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Shape 49"/>
          <p:cNvSpPr/>
          <p:nvPr>
            <p:ph idx="2"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50" name="Shape 50"/>
          <p:cNvSpPr txBox="1"/>
          <p:nvPr>
            <p:ph idx="1" type="body"/>
          </p:nvPr>
        </p:nvSpPr>
        <p:spPr>
          <a:xfrm>
            <a:off x="688181" y="4751348"/>
            <a:ext cx="5505450" cy="4501277"/>
          </a:xfrm>
          <a:prstGeom prst="rect">
            <a:avLst/>
          </a:prstGeom>
          <a:noFill/>
          <a:ln>
            <a:noFill/>
          </a:ln>
        </p:spPr>
        <p:txBody>
          <a:bodyPr anchorCtr="0" anchor="t" bIns="48225" lIns="96475" rIns="96475" wrap="square" tIns="482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51" name="Shape 51"/>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0" name="Shape 60"/>
          <p:cNvSpPr txBox="1"/>
          <p:nvPr>
            <p:ph idx="1" type="body"/>
          </p:nvPr>
        </p:nvSpPr>
        <p:spPr>
          <a:xfrm>
            <a:off x="688181" y="4751348"/>
            <a:ext cx="5505450" cy="4501277"/>
          </a:xfrm>
          <a:prstGeom prst="rect">
            <a:avLst/>
          </a:prstGeom>
          <a:noFill/>
          <a:ln>
            <a:noFill/>
          </a:ln>
        </p:spPr>
        <p:txBody>
          <a:bodyPr anchorCtr="0" anchor="t" bIns="48225" lIns="96475" rIns="96475" wrap="square" tIns="48225">
            <a:noAutofit/>
          </a:bodyPr>
          <a:lstStyle/>
          <a:p>
            <a:pPr indent="0" lvl="0" marL="0" marR="0" rtl="0" algn="l">
              <a:spcBef>
                <a:spcPts val="0"/>
              </a:spcBef>
              <a:spcAft>
                <a:spcPts val="0"/>
              </a:spcAft>
              <a:buSzPct val="25000"/>
              <a:buNone/>
            </a:pPr>
            <a:r>
              <a:rPr lang="en-US"/>
              <a:t>לשנות בולטים לבעיה ולא לנושא לדוגמא : עלויות גבוהות</a:t>
            </a:r>
          </a:p>
        </p:txBody>
      </p:sp>
      <p:sp>
        <p:nvSpPr>
          <p:cNvPr id="61" name="Shape 61"/>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70" name="Shape 70"/>
          <p:cNvSpPr txBox="1"/>
          <p:nvPr>
            <p:ph idx="1" type="body"/>
          </p:nvPr>
        </p:nvSpPr>
        <p:spPr>
          <a:xfrm>
            <a:off x="688181" y="4751348"/>
            <a:ext cx="5505450" cy="4501277"/>
          </a:xfrm>
          <a:prstGeom prst="rect">
            <a:avLst/>
          </a:prstGeom>
          <a:noFill/>
          <a:ln>
            <a:noFill/>
          </a:ln>
        </p:spPr>
        <p:txBody>
          <a:bodyPr anchorCtr="0" anchor="t" bIns="48225" lIns="96475" rIns="96475" wrap="square" tIns="48225">
            <a:noAutofit/>
          </a:bodyPr>
          <a:lstStyle/>
          <a:p>
            <a:pPr indent="0" lvl="0" marL="0" marR="0" rtl="0" algn="l">
              <a:spcBef>
                <a:spcPts val="0"/>
              </a:spcBef>
              <a:spcAft>
                <a:spcPts val="0"/>
              </a:spcAft>
              <a:buSzPct val="25000"/>
              <a:buNone/>
            </a:pPr>
            <a:r>
              <a:rPr lang="en-US"/>
              <a:t>unify iim with platform</a:t>
            </a:r>
          </a:p>
        </p:txBody>
      </p:sp>
      <p:sp>
        <p:nvSpPr>
          <p:cNvPr id="71" name="Shape 71"/>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107950" y="750887"/>
            <a:ext cx="6666000" cy="37497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78" name="Shape 78"/>
          <p:cNvSpPr txBox="1"/>
          <p:nvPr>
            <p:ph idx="1" type="body"/>
          </p:nvPr>
        </p:nvSpPr>
        <p:spPr>
          <a:xfrm>
            <a:off x="688181" y="4751348"/>
            <a:ext cx="5505600" cy="4501199"/>
          </a:xfrm>
          <a:prstGeom prst="rect">
            <a:avLst/>
          </a:prstGeom>
          <a:noFill/>
          <a:ln>
            <a:noFill/>
          </a:ln>
        </p:spPr>
        <p:txBody>
          <a:bodyPr anchorCtr="0" anchor="t" bIns="48225" lIns="96475" rIns="96475" wrap="square" tIns="48225">
            <a:noAutofit/>
          </a:bodyPr>
          <a:lstStyle/>
          <a:p>
            <a:pPr indent="0" lvl="0" marL="0" marR="0" rtl="0" algn="l">
              <a:spcBef>
                <a:spcPts val="0"/>
              </a:spcBef>
              <a:spcAft>
                <a:spcPts val="0"/>
              </a:spcAft>
              <a:buSzPct val="25000"/>
              <a:buNone/>
            </a:pPr>
            <a:r>
              <a:rPr lang="en-US"/>
              <a:t>Only one slide that sends us to the demo</a:t>
            </a:r>
          </a:p>
        </p:txBody>
      </p:sp>
      <p:sp>
        <p:nvSpPr>
          <p:cNvPr id="79" name="Shape 79"/>
          <p:cNvSpPr txBox="1"/>
          <p:nvPr>
            <p:ph idx="12" type="sldNum"/>
          </p:nvPr>
        </p:nvSpPr>
        <p:spPr>
          <a:xfrm>
            <a:off x="3898101" y="9500960"/>
            <a:ext cx="2982000" cy="500100"/>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86" name="Shape 86"/>
          <p:cNvSpPr txBox="1"/>
          <p:nvPr>
            <p:ph idx="1" type="body"/>
          </p:nvPr>
        </p:nvSpPr>
        <p:spPr>
          <a:xfrm>
            <a:off x="688181" y="4751348"/>
            <a:ext cx="5505450" cy="4501277"/>
          </a:xfrm>
          <a:prstGeom prst="rect">
            <a:avLst/>
          </a:prstGeom>
          <a:noFill/>
          <a:ln>
            <a:noFill/>
          </a:ln>
        </p:spPr>
        <p:txBody>
          <a:bodyPr anchorCtr="0" anchor="t" bIns="48225" lIns="96475" rIns="96475" wrap="square" tIns="48225">
            <a:noAutofit/>
          </a:bodyPr>
          <a:lstStyle/>
          <a:p>
            <a:pPr indent="0" lvl="0" marL="0" marR="0" rtl="0" algn="l">
              <a:spcBef>
                <a:spcPts val="0"/>
              </a:spcBef>
              <a:spcAft>
                <a:spcPts val="0"/>
              </a:spcAft>
              <a:buSzPct val="25000"/>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107950" y="750887"/>
            <a:ext cx="6665913" cy="3749674"/>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94" name="Shape 94"/>
          <p:cNvSpPr txBox="1"/>
          <p:nvPr>
            <p:ph idx="1" type="body"/>
          </p:nvPr>
        </p:nvSpPr>
        <p:spPr>
          <a:xfrm>
            <a:off x="688181" y="4751348"/>
            <a:ext cx="5505450" cy="4501277"/>
          </a:xfrm>
          <a:prstGeom prst="rect">
            <a:avLst/>
          </a:prstGeom>
          <a:noFill/>
          <a:ln>
            <a:noFill/>
          </a:ln>
        </p:spPr>
        <p:txBody>
          <a:bodyPr anchorCtr="0" anchor="t" bIns="48225" lIns="96475" rIns="96475" wrap="square" tIns="48225">
            <a:noAutofit/>
          </a:bodyPr>
          <a:lstStyle/>
          <a:p>
            <a:pPr indent="0" lvl="0" marL="0" marR="0" rtl="0" algn="l">
              <a:spcBef>
                <a:spcPts val="0"/>
              </a:spcBef>
              <a:spcAft>
                <a:spcPts val="0"/>
              </a:spcAft>
              <a:buSzPct val="25000"/>
              <a:buNone/>
            </a:pPr>
            <a:r>
              <a:rPr lang="en-US"/>
              <a:t>leave place for 2 graphs here</a:t>
            </a:r>
          </a:p>
          <a:p>
            <a:pPr indent="0" lvl="0" marL="0" marR="0" rtl="0" algn="l">
              <a:spcBef>
                <a:spcPts val="0"/>
              </a:spcBef>
              <a:spcAft>
                <a:spcPts val="0"/>
              </a:spcAft>
              <a:buSzPct val="25000"/>
              <a:buNone/>
            </a:pPr>
            <a:r>
              <a:t/>
            </a:r>
            <a:endParaRPr/>
          </a:p>
        </p:txBody>
      </p:sp>
      <p:sp>
        <p:nvSpPr>
          <p:cNvPr id="95" name="Shape 95"/>
          <p:cNvSpPr txBox="1"/>
          <p:nvPr>
            <p:ph idx="12" type="sldNum"/>
          </p:nvPr>
        </p:nvSpPr>
        <p:spPr>
          <a:xfrm>
            <a:off x="3898101" y="9500960"/>
            <a:ext cx="2982118" cy="500141"/>
          </a:xfrm>
          <a:prstGeom prst="rect">
            <a:avLst/>
          </a:prstGeom>
          <a:noFill/>
          <a:ln>
            <a:noFill/>
          </a:ln>
        </p:spPr>
        <p:txBody>
          <a:bodyPr anchorCtr="0" anchor="b" bIns="48225" lIns="96475" rIns="96475" wrap="square" tIns="48225">
            <a:noAutofit/>
          </a:bodyPr>
          <a:lstStyle/>
          <a:p>
            <a:pPr indent="0" lvl="0" marL="0" marR="0" rtl="0" algn="r">
              <a:spcBef>
                <a:spcPts val="0"/>
              </a:spcBef>
              <a:spcAft>
                <a:spcPts val="0"/>
              </a:spcAft>
              <a:buSzPct val="25000"/>
              <a:buNone/>
            </a:pPr>
            <a:fld id="{00000000-1234-1234-1234-123412341234}" type="slidenum">
              <a:rPr lang="en-US" sz="1300">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14" name="Shape 14"/>
        <p:cNvGrpSpPr/>
        <p:nvPr/>
      </p:nvGrpSpPr>
      <p:grpSpPr>
        <a:xfrm>
          <a:off x="0" y="0"/>
          <a:ext cx="0" cy="0"/>
          <a:chOff x="0" y="0"/>
          <a:chExt cx="0" cy="0"/>
        </a:xfrm>
      </p:grpSpPr>
      <p:sp>
        <p:nvSpPr>
          <p:cNvPr id="15" name="Shape 15"/>
          <p:cNvSpPr txBox="1"/>
          <p:nvPr>
            <p:ph type="title"/>
          </p:nvPr>
        </p:nvSpPr>
        <p:spPr>
          <a:xfrm>
            <a:off x="609600" y="-47625"/>
            <a:ext cx="10972799" cy="1143000"/>
          </a:xfrm>
          <a:prstGeom prst="rect">
            <a:avLst/>
          </a:prstGeom>
          <a:noFill/>
          <a:ln>
            <a:noFill/>
          </a:ln>
        </p:spPr>
        <p:txBody>
          <a:bodyPr anchorCtr="0" anchor="t" bIns="91425" lIns="91425" rIns="91425" wrap="square" tIns="91425"/>
          <a:lstStyle>
            <a:lvl1pPr indent="0" lvl="0" marL="0" marR="0" rtl="0" algn="ctr">
              <a:spcBef>
                <a:spcPts val="0"/>
              </a:spcBef>
              <a:spcAft>
                <a:spcPts val="0"/>
              </a:spcAft>
              <a:buNone/>
              <a:defRPr b="0" i="0" sz="4400" u="none" cap="none" strike="noStrike">
                <a:solidFill>
                  <a:schemeClr val="dk1"/>
                </a:solidFill>
                <a:latin typeface="Oswald"/>
                <a:ea typeface="Oswald"/>
                <a:cs typeface="Oswald"/>
                <a:sym typeface="Oswald"/>
              </a:defRPr>
            </a:lvl1pPr>
            <a:lvl2pPr indent="0" lvl="1" marL="0" marR="0" rtl="0" algn="ctr">
              <a:spcBef>
                <a:spcPts val="0"/>
              </a:spcBef>
              <a:spcAft>
                <a:spcPts val="0"/>
              </a:spcAft>
              <a:buNone/>
              <a:defRPr b="0" i="0" sz="4400" u="none" cap="none" strike="noStrike">
                <a:solidFill>
                  <a:schemeClr val="dk1"/>
                </a:solidFill>
                <a:latin typeface="Oswald"/>
                <a:ea typeface="Oswald"/>
                <a:cs typeface="Oswald"/>
                <a:sym typeface="Oswald"/>
              </a:defRPr>
            </a:lvl2pPr>
            <a:lvl3pPr indent="0" lvl="2" marL="0" marR="0" rtl="0" algn="ctr">
              <a:spcBef>
                <a:spcPts val="0"/>
              </a:spcBef>
              <a:spcAft>
                <a:spcPts val="0"/>
              </a:spcAft>
              <a:buNone/>
              <a:defRPr b="0" i="0" sz="4400" u="none" cap="none" strike="noStrike">
                <a:solidFill>
                  <a:schemeClr val="dk1"/>
                </a:solidFill>
                <a:latin typeface="Oswald"/>
                <a:ea typeface="Oswald"/>
                <a:cs typeface="Oswald"/>
                <a:sym typeface="Oswald"/>
              </a:defRPr>
            </a:lvl3pPr>
            <a:lvl4pPr indent="0" lvl="3" marL="0" marR="0" rtl="0" algn="ctr">
              <a:spcBef>
                <a:spcPts val="0"/>
              </a:spcBef>
              <a:spcAft>
                <a:spcPts val="0"/>
              </a:spcAft>
              <a:buNone/>
              <a:defRPr b="0" i="0" sz="4400" u="none" cap="none" strike="noStrike">
                <a:solidFill>
                  <a:schemeClr val="dk1"/>
                </a:solidFill>
                <a:latin typeface="Oswald"/>
                <a:ea typeface="Oswald"/>
                <a:cs typeface="Oswald"/>
                <a:sym typeface="Oswald"/>
              </a:defRPr>
            </a:lvl4pPr>
            <a:lvl5pPr indent="0" lvl="4" marL="0" marR="0" rtl="0" algn="ctr">
              <a:spcBef>
                <a:spcPts val="0"/>
              </a:spcBef>
              <a:spcAft>
                <a:spcPts val="0"/>
              </a:spcAft>
              <a:buNone/>
              <a:defRPr b="0" i="0" sz="4400" u="none" cap="none" strike="noStrike">
                <a:solidFill>
                  <a:schemeClr val="dk1"/>
                </a:solidFill>
                <a:latin typeface="Oswald"/>
                <a:ea typeface="Oswald"/>
                <a:cs typeface="Oswald"/>
                <a:sym typeface="Oswald"/>
              </a:defRPr>
            </a:lvl5pPr>
            <a:lvl6pPr indent="0" lvl="5" marL="457200" marR="0" rtl="0" algn="ctr">
              <a:spcBef>
                <a:spcPts val="0"/>
              </a:spcBef>
              <a:spcAft>
                <a:spcPts val="0"/>
              </a:spcAft>
              <a:buNone/>
              <a:defRPr b="0" i="0" sz="4400" u="none" cap="none" strike="noStrike">
                <a:solidFill>
                  <a:schemeClr val="dk1"/>
                </a:solidFill>
                <a:latin typeface="Oswald"/>
                <a:ea typeface="Oswald"/>
                <a:cs typeface="Oswald"/>
                <a:sym typeface="Oswald"/>
              </a:defRPr>
            </a:lvl6pPr>
            <a:lvl7pPr indent="0" lvl="6" marL="914400" marR="0" rtl="0" algn="ctr">
              <a:spcBef>
                <a:spcPts val="0"/>
              </a:spcBef>
              <a:spcAft>
                <a:spcPts val="0"/>
              </a:spcAft>
              <a:buNone/>
              <a:defRPr b="0" i="0" sz="4400" u="none" cap="none" strike="noStrike">
                <a:solidFill>
                  <a:schemeClr val="dk1"/>
                </a:solidFill>
                <a:latin typeface="Oswald"/>
                <a:ea typeface="Oswald"/>
                <a:cs typeface="Oswald"/>
                <a:sym typeface="Oswald"/>
              </a:defRPr>
            </a:lvl7pPr>
            <a:lvl8pPr indent="0" lvl="7" marL="1371600" marR="0" rtl="0" algn="ctr">
              <a:spcBef>
                <a:spcPts val="0"/>
              </a:spcBef>
              <a:spcAft>
                <a:spcPts val="0"/>
              </a:spcAft>
              <a:buNone/>
              <a:defRPr b="0" i="0" sz="4400" u="none" cap="none" strike="noStrike">
                <a:solidFill>
                  <a:schemeClr val="dk1"/>
                </a:solidFill>
                <a:latin typeface="Oswald"/>
                <a:ea typeface="Oswald"/>
                <a:cs typeface="Oswald"/>
                <a:sym typeface="Oswald"/>
              </a:defRPr>
            </a:lvl8pPr>
            <a:lvl9pPr indent="0" lvl="8" marL="1828800" marR="0" rtl="0" algn="ctr">
              <a:spcBef>
                <a:spcPts val="0"/>
              </a:spcBef>
              <a:spcAft>
                <a:spcPts val="0"/>
              </a:spcAft>
              <a:buNone/>
              <a:defRPr b="0" i="0" sz="4400" u="none" cap="none" strike="noStrike">
                <a:solidFill>
                  <a:schemeClr val="dk1"/>
                </a:solidFill>
                <a:latin typeface="Oswald"/>
                <a:ea typeface="Oswald"/>
                <a:cs typeface="Oswald"/>
                <a:sym typeface="Oswald"/>
              </a:defRPr>
            </a:lvl9pPr>
          </a:lstStyle>
          <a:p/>
        </p:txBody>
      </p:sp>
      <p:sp>
        <p:nvSpPr>
          <p:cNvPr id="16" name="Shape 16"/>
          <p:cNvSpPr txBox="1"/>
          <p:nvPr>
            <p:ph idx="1" type="body"/>
          </p:nvPr>
        </p:nvSpPr>
        <p:spPr>
          <a:xfrm>
            <a:off x="609600" y="1095375"/>
            <a:ext cx="10972799" cy="5030788"/>
          </a:xfrm>
          <a:prstGeom prst="rect">
            <a:avLst/>
          </a:prstGeom>
          <a:noFill/>
          <a:ln>
            <a:noFill/>
          </a:ln>
        </p:spPr>
        <p:txBody>
          <a:bodyPr anchorCtr="0" anchor="t" bIns="91425" lIns="91425" rIns="91425" wrap="square" tIns="91425"/>
          <a:lstStyle>
            <a:lvl1pPr indent="-139700" lvl="0" marL="342900" marR="0" rtl="0" algn="l">
              <a:spcBef>
                <a:spcPts val="640"/>
              </a:spcBef>
              <a:spcAft>
                <a:spcPts val="0"/>
              </a:spcAft>
              <a:buClr>
                <a:schemeClr val="dk1"/>
              </a:buClr>
              <a:buSzPct val="100000"/>
              <a:buFont typeface="Arial"/>
              <a:buChar char="•"/>
              <a:defRPr b="0" i="0" sz="3200" u="none" cap="none" strike="noStrike">
                <a:solidFill>
                  <a:schemeClr val="dk1"/>
                </a:solidFill>
                <a:latin typeface="Oswald"/>
                <a:ea typeface="Oswald"/>
                <a:cs typeface="Oswald"/>
                <a:sym typeface="Oswald"/>
              </a:defRPr>
            </a:lvl1pPr>
            <a:lvl2pPr indent="-107950" lvl="1" marL="742950" marR="0" rtl="0" algn="l">
              <a:spcBef>
                <a:spcPts val="560"/>
              </a:spcBef>
              <a:spcAft>
                <a:spcPts val="0"/>
              </a:spcAft>
              <a:buClr>
                <a:schemeClr val="dk1"/>
              </a:buClr>
              <a:buSzPct val="100000"/>
              <a:buFont typeface="Arial"/>
              <a:buChar char="–"/>
              <a:defRPr b="0" i="0" sz="2800" u="none" cap="none" strike="noStrike">
                <a:solidFill>
                  <a:schemeClr val="dk1"/>
                </a:solidFill>
                <a:latin typeface="Oswald"/>
                <a:ea typeface="Oswald"/>
                <a:cs typeface="Oswald"/>
                <a:sym typeface="Oswald"/>
              </a:defRPr>
            </a:lvl2pPr>
            <a:lvl3pPr indent="-76200" lvl="2" marL="1143000" marR="0" rtl="0" algn="l">
              <a:spcBef>
                <a:spcPts val="480"/>
              </a:spcBef>
              <a:spcAft>
                <a:spcPts val="0"/>
              </a:spcAft>
              <a:buClr>
                <a:schemeClr val="dk1"/>
              </a:buClr>
              <a:buSzPct val="100000"/>
              <a:buFont typeface="Arial"/>
              <a:buChar char="•"/>
              <a:defRPr b="0" i="0" sz="2400" u="none" cap="none" strike="noStrike">
                <a:solidFill>
                  <a:schemeClr val="dk1"/>
                </a:solidFill>
                <a:latin typeface="Oswald"/>
                <a:ea typeface="Oswald"/>
                <a:cs typeface="Oswald"/>
                <a:sym typeface="Oswald"/>
              </a:defRPr>
            </a:lvl3pPr>
            <a:lvl4pPr indent="-101600" lvl="3" marL="1600200" marR="0" rtl="0" algn="l">
              <a:spcBef>
                <a:spcPts val="400"/>
              </a:spcBef>
              <a:spcAft>
                <a:spcPts val="0"/>
              </a:spcAft>
              <a:buClr>
                <a:schemeClr val="dk1"/>
              </a:buClr>
              <a:buSzPct val="100000"/>
              <a:buFont typeface="Arial"/>
              <a:buChar char="–"/>
              <a:defRPr b="0" i="0" sz="2000" u="none" cap="none" strike="noStrike">
                <a:solidFill>
                  <a:schemeClr val="dk1"/>
                </a:solidFill>
                <a:latin typeface="Oswald"/>
                <a:ea typeface="Oswald"/>
                <a:cs typeface="Oswald"/>
                <a:sym typeface="Oswald"/>
              </a:defRPr>
            </a:lvl4pPr>
            <a:lvl5pPr indent="-101600" lvl="4" marL="2057400" marR="0" rtl="0" algn="l">
              <a:spcBef>
                <a:spcPts val="400"/>
              </a:spcBef>
              <a:spcAft>
                <a:spcPts val="0"/>
              </a:spcAft>
              <a:buClr>
                <a:schemeClr val="dk1"/>
              </a:buClr>
              <a:buSzPct val="100000"/>
              <a:buFont typeface="Arial"/>
              <a:buChar char="»"/>
              <a:defRPr b="0" i="0" sz="2000" u="none" cap="none" strike="noStrike">
                <a:solidFill>
                  <a:schemeClr val="dk1"/>
                </a:solidFill>
                <a:latin typeface="Oswald"/>
                <a:ea typeface="Oswald"/>
                <a:cs typeface="Oswald"/>
                <a:sym typeface="Oswald"/>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7" name="Shape 17"/>
          <p:cNvSpPr txBox="1"/>
          <p:nvPr>
            <p:ph idx="10" type="dt"/>
          </p:nvPr>
        </p:nvSpPr>
        <p:spPr>
          <a:xfrm>
            <a:off x="609600" y="6356350"/>
            <a:ext cx="2844800" cy="365125"/>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1" type="ftr"/>
          </p:nvPr>
        </p:nvSpPr>
        <p:spPr>
          <a:xfrm>
            <a:off x="4165600" y="6356350"/>
            <a:ext cx="3860799" cy="365125"/>
          </a:xfrm>
          <a:prstGeom prst="rect">
            <a:avLst/>
          </a:prstGeom>
          <a:noFill/>
          <a:ln>
            <a:noFill/>
          </a:ln>
        </p:spPr>
        <p:txBody>
          <a:bodyPr anchorCtr="0" anchor="t" bIns="91425" lIns="91425" rIns="91425" wrap="square" tIns="91425"/>
          <a:lstStyle>
            <a:lvl1pPr indent="0" lvl="0" marL="0" marR="0" rtl="0" algn="l">
              <a:spcBef>
                <a:spcPts val="0"/>
              </a:spcBef>
              <a:spcAft>
                <a:spcPts val="0"/>
              </a:spcAft>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spcAft>
                <a:spcPts val="0"/>
              </a:spcAft>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None/>
              <a:defRPr b="0" i="0" sz="1800" u="none" cap="none" strike="noStrike">
                <a:solidFill>
                  <a:schemeClr val="dk1"/>
                </a:solidFill>
                <a:latin typeface="Calibri"/>
                <a:ea typeface="Calibri"/>
                <a:cs typeface="Calibri"/>
                <a:sym typeface="Calibri"/>
              </a:defRPr>
            </a:lvl5pPr>
            <a:lvl6pPr indent="0" lvl="5" marL="2286000" marR="0" rtl="1" algn="r">
              <a:spcBef>
                <a:spcPts val="0"/>
              </a:spcBef>
              <a:buNone/>
              <a:defRPr b="0" i="0" sz="1800" u="none" cap="none" strike="noStrike">
                <a:solidFill>
                  <a:schemeClr val="dk1"/>
                </a:solidFill>
                <a:latin typeface="Calibri"/>
                <a:ea typeface="Calibri"/>
                <a:cs typeface="Calibri"/>
                <a:sym typeface="Calibri"/>
              </a:defRPr>
            </a:lvl6pPr>
            <a:lvl7pPr indent="0" lvl="6" marL="2743200" marR="0" rtl="1" algn="r">
              <a:spcBef>
                <a:spcPts val="0"/>
              </a:spcBef>
              <a:buNone/>
              <a:defRPr b="0" i="0" sz="1800" u="none" cap="none" strike="noStrike">
                <a:solidFill>
                  <a:schemeClr val="dk1"/>
                </a:solidFill>
                <a:latin typeface="Calibri"/>
                <a:ea typeface="Calibri"/>
                <a:cs typeface="Calibri"/>
                <a:sym typeface="Calibri"/>
              </a:defRPr>
            </a:lvl7pPr>
            <a:lvl8pPr indent="0" lvl="7" marL="3200400" marR="0" rtl="1" algn="r">
              <a:spcBef>
                <a:spcPts val="0"/>
              </a:spcBef>
              <a:buNone/>
              <a:defRPr b="0" i="0" sz="1800" u="none" cap="none" strike="noStrike">
                <a:solidFill>
                  <a:schemeClr val="dk1"/>
                </a:solidFill>
                <a:latin typeface="Calibri"/>
                <a:ea typeface="Calibri"/>
                <a:cs typeface="Calibri"/>
                <a:sym typeface="Calibri"/>
              </a:defRPr>
            </a:lvl8pPr>
            <a:lvl9pPr indent="0" lvl="8" marL="3657600" marR="0" rtl="1" algn="r">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2" type="sldNum"/>
          </p:nvPr>
        </p:nvSpPr>
        <p:spPr>
          <a:xfrm>
            <a:off x="8737600" y="6356350"/>
            <a:ext cx="2844800" cy="365125"/>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20" name="Shape 20"/>
        <p:cNvGrpSpPr/>
        <p:nvPr/>
      </p:nvGrpSpPr>
      <p:grpSpPr>
        <a:xfrm>
          <a:off x="0" y="0"/>
          <a:ext cx="0" cy="0"/>
          <a:chOff x="0" y="0"/>
          <a:chExt cx="0" cy="0"/>
        </a:xfrm>
      </p:grpSpPr>
      <p:sp>
        <p:nvSpPr>
          <p:cNvPr id="21" name="Shape 21"/>
          <p:cNvSpPr txBox="1"/>
          <p:nvPr>
            <p:ph type="ctrTitle"/>
          </p:nvPr>
        </p:nvSpPr>
        <p:spPr>
          <a:xfrm>
            <a:off x="415610" y="992766"/>
            <a:ext cx="11360800" cy="2736800"/>
          </a:xfrm>
          <a:prstGeom prst="rect">
            <a:avLst/>
          </a:prstGeom>
          <a:noFill/>
          <a:ln>
            <a:noFill/>
          </a:ln>
        </p:spPr>
        <p:txBody>
          <a:bodyPr anchorCtr="0" anchor="b" bIns="91425" lIns="91425" rIns="91425" wrap="square" tIns="91425"/>
          <a:lstStyle>
            <a:lvl1pPr indent="0" lvl="0" marL="0" marR="0" rtl="0" algn="ctr">
              <a:spcBef>
                <a:spcPts val="0"/>
              </a:spcBef>
              <a:spcAft>
                <a:spcPts val="0"/>
              </a:spcAft>
              <a:buNone/>
              <a:defRPr b="0" i="0" sz="6933" u="none" cap="none" strike="noStrike">
                <a:solidFill>
                  <a:schemeClr val="dk1"/>
                </a:solidFill>
                <a:latin typeface="Oswald"/>
                <a:ea typeface="Oswald"/>
                <a:cs typeface="Oswald"/>
                <a:sym typeface="Oswald"/>
              </a:defRPr>
            </a:lvl1pPr>
            <a:lvl2pPr indent="0" lvl="1" marL="0" marR="0" rtl="0" algn="ctr">
              <a:spcBef>
                <a:spcPts val="0"/>
              </a:spcBef>
              <a:spcAft>
                <a:spcPts val="0"/>
              </a:spcAft>
              <a:buNone/>
              <a:defRPr b="0" i="0" sz="6933" u="none" cap="none" strike="noStrike">
                <a:solidFill>
                  <a:schemeClr val="dk1"/>
                </a:solidFill>
                <a:latin typeface="Oswald"/>
                <a:ea typeface="Oswald"/>
                <a:cs typeface="Oswald"/>
                <a:sym typeface="Oswald"/>
              </a:defRPr>
            </a:lvl2pPr>
            <a:lvl3pPr indent="0" lvl="2" marL="0" marR="0" rtl="0" algn="ctr">
              <a:spcBef>
                <a:spcPts val="0"/>
              </a:spcBef>
              <a:spcAft>
                <a:spcPts val="0"/>
              </a:spcAft>
              <a:buNone/>
              <a:defRPr b="0" i="0" sz="6933" u="none" cap="none" strike="noStrike">
                <a:solidFill>
                  <a:schemeClr val="dk1"/>
                </a:solidFill>
                <a:latin typeface="Oswald"/>
                <a:ea typeface="Oswald"/>
                <a:cs typeface="Oswald"/>
                <a:sym typeface="Oswald"/>
              </a:defRPr>
            </a:lvl3pPr>
            <a:lvl4pPr indent="0" lvl="3" marL="0" marR="0" rtl="0" algn="ctr">
              <a:spcBef>
                <a:spcPts val="0"/>
              </a:spcBef>
              <a:spcAft>
                <a:spcPts val="0"/>
              </a:spcAft>
              <a:buNone/>
              <a:defRPr b="0" i="0" sz="6933" u="none" cap="none" strike="noStrike">
                <a:solidFill>
                  <a:schemeClr val="dk1"/>
                </a:solidFill>
                <a:latin typeface="Oswald"/>
                <a:ea typeface="Oswald"/>
                <a:cs typeface="Oswald"/>
                <a:sym typeface="Oswald"/>
              </a:defRPr>
            </a:lvl4pPr>
            <a:lvl5pPr indent="0" lvl="4" marL="0" marR="0" rtl="0" algn="ctr">
              <a:spcBef>
                <a:spcPts val="0"/>
              </a:spcBef>
              <a:spcAft>
                <a:spcPts val="0"/>
              </a:spcAft>
              <a:buNone/>
              <a:defRPr b="0" i="0" sz="6933" u="none" cap="none" strike="noStrike">
                <a:solidFill>
                  <a:schemeClr val="dk1"/>
                </a:solidFill>
                <a:latin typeface="Oswald"/>
                <a:ea typeface="Oswald"/>
                <a:cs typeface="Oswald"/>
                <a:sym typeface="Oswald"/>
              </a:defRPr>
            </a:lvl5pPr>
            <a:lvl6pPr indent="0" lvl="5" marL="457200" marR="0" rtl="0" algn="ctr">
              <a:spcBef>
                <a:spcPts val="0"/>
              </a:spcBef>
              <a:spcAft>
                <a:spcPts val="0"/>
              </a:spcAft>
              <a:buNone/>
              <a:defRPr b="0" i="0" sz="6933" u="none" cap="none" strike="noStrike">
                <a:solidFill>
                  <a:schemeClr val="dk1"/>
                </a:solidFill>
                <a:latin typeface="Oswald"/>
                <a:ea typeface="Oswald"/>
                <a:cs typeface="Oswald"/>
                <a:sym typeface="Oswald"/>
              </a:defRPr>
            </a:lvl6pPr>
            <a:lvl7pPr indent="0" lvl="6" marL="914400" marR="0" rtl="0" algn="ctr">
              <a:spcBef>
                <a:spcPts val="0"/>
              </a:spcBef>
              <a:spcAft>
                <a:spcPts val="0"/>
              </a:spcAft>
              <a:buNone/>
              <a:defRPr b="0" i="0" sz="6933" u="none" cap="none" strike="noStrike">
                <a:solidFill>
                  <a:schemeClr val="dk1"/>
                </a:solidFill>
                <a:latin typeface="Oswald"/>
                <a:ea typeface="Oswald"/>
                <a:cs typeface="Oswald"/>
                <a:sym typeface="Oswald"/>
              </a:defRPr>
            </a:lvl7pPr>
            <a:lvl8pPr indent="0" lvl="7" marL="1371600" marR="0" rtl="0" algn="ctr">
              <a:spcBef>
                <a:spcPts val="0"/>
              </a:spcBef>
              <a:spcAft>
                <a:spcPts val="0"/>
              </a:spcAft>
              <a:buNone/>
              <a:defRPr b="0" i="0" sz="6933" u="none" cap="none" strike="noStrike">
                <a:solidFill>
                  <a:schemeClr val="dk1"/>
                </a:solidFill>
                <a:latin typeface="Oswald"/>
                <a:ea typeface="Oswald"/>
                <a:cs typeface="Oswald"/>
                <a:sym typeface="Oswald"/>
              </a:defRPr>
            </a:lvl8pPr>
            <a:lvl9pPr indent="0" lvl="8" marL="1828800" marR="0" rtl="0" algn="ctr">
              <a:spcBef>
                <a:spcPts val="0"/>
              </a:spcBef>
              <a:spcAft>
                <a:spcPts val="0"/>
              </a:spcAft>
              <a:buNone/>
              <a:defRPr b="0" i="0" sz="6933" u="none" cap="none" strike="noStrike">
                <a:solidFill>
                  <a:schemeClr val="dk1"/>
                </a:solidFill>
                <a:latin typeface="Oswald"/>
                <a:ea typeface="Oswald"/>
                <a:cs typeface="Oswald"/>
                <a:sym typeface="Oswald"/>
              </a:defRPr>
            </a:lvl9pPr>
          </a:lstStyle>
          <a:p/>
        </p:txBody>
      </p:sp>
      <p:sp>
        <p:nvSpPr>
          <p:cNvPr id="22" name="Shape 22"/>
          <p:cNvSpPr txBox="1"/>
          <p:nvPr>
            <p:ph idx="1" type="subTitle"/>
          </p:nvPr>
        </p:nvSpPr>
        <p:spPr>
          <a:xfrm>
            <a:off x="415600" y="3778832"/>
            <a:ext cx="11360800" cy="1056800"/>
          </a:xfrm>
          <a:prstGeom prst="rect">
            <a:avLst/>
          </a:prstGeom>
          <a:noFill/>
          <a:ln>
            <a:noFill/>
          </a:ln>
        </p:spPr>
        <p:txBody>
          <a:bodyPr anchorCtr="0" anchor="t" bIns="91425" lIns="91425" rIns="91425" wrap="square" tIns="91425"/>
          <a:lstStyle>
            <a:lvl1pPr indent="-342900" lvl="0" marL="342900" marR="0" rtl="0" algn="ctr">
              <a:lnSpc>
                <a:spcPct val="100000"/>
              </a:lnSpc>
              <a:spcBef>
                <a:spcPts val="0"/>
              </a:spcBef>
              <a:spcAft>
                <a:spcPts val="0"/>
              </a:spcAft>
              <a:buClr>
                <a:schemeClr val="dk1"/>
              </a:buClr>
              <a:buFont typeface="Arial"/>
              <a:buNone/>
              <a:defRPr b="0" i="0" sz="3733" u="none" cap="none" strike="noStrike">
                <a:solidFill>
                  <a:schemeClr val="dk1"/>
                </a:solidFill>
                <a:latin typeface="Oswald"/>
                <a:ea typeface="Oswald"/>
                <a:cs typeface="Oswald"/>
                <a:sym typeface="Oswald"/>
              </a:defRPr>
            </a:lvl1pPr>
            <a:lvl2pPr indent="-285750" lvl="1" marL="742950" marR="0" rtl="0" algn="ctr">
              <a:lnSpc>
                <a:spcPct val="100000"/>
              </a:lnSpc>
              <a:spcBef>
                <a:spcPts val="0"/>
              </a:spcBef>
              <a:spcAft>
                <a:spcPts val="0"/>
              </a:spcAft>
              <a:buClr>
                <a:schemeClr val="dk1"/>
              </a:buClr>
              <a:buFont typeface="Arial"/>
              <a:buNone/>
              <a:defRPr b="0" i="0" sz="3733" u="none" cap="none" strike="noStrike">
                <a:solidFill>
                  <a:schemeClr val="dk1"/>
                </a:solidFill>
                <a:latin typeface="Oswald"/>
                <a:ea typeface="Oswald"/>
                <a:cs typeface="Oswald"/>
                <a:sym typeface="Oswald"/>
              </a:defRPr>
            </a:lvl2pPr>
            <a:lvl3pPr indent="-228600" lvl="2" marL="1143000" marR="0" rtl="0" algn="ctr">
              <a:lnSpc>
                <a:spcPct val="100000"/>
              </a:lnSpc>
              <a:spcBef>
                <a:spcPts val="0"/>
              </a:spcBef>
              <a:spcAft>
                <a:spcPts val="0"/>
              </a:spcAft>
              <a:buClr>
                <a:schemeClr val="dk1"/>
              </a:buClr>
              <a:buFont typeface="Arial"/>
              <a:buNone/>
              <a:defRPr b="0" i="0" sz="3733" u="none" cap="none" strike="noStrike">
                <a:solidFill>
                  <a:schemeClr val="dk1"/>
                </a:solidFill>
                <a:latin typeface="Oswald"/>
                <a:ea typeface="Oswald"/>
                <a:cs typeface="Oswald"/>
                <a:sym typeface="Oswald"/>
              </a:defRPr>
            </a:lvl3pPr>
            <a:lvl4pPr indent="-228600" lvl="3" marL="1600200" marR="0" rtl="0" algn="ctr">
              <a:lnSpc>
                <a:spcPct val="100000"/>
              </a:lnSpc>
              <a:spcBef>
                <a:spcPts val="0"/>
              </a:spcBef>
              <a:spcAft>
                <a:spcPts val="0"/>
              </a:spcAft>
              <a:buClr>
                <a:schemeClr val="dk1"/>
              </a:buClr>
              <a:buFont typeface="Arial"/>
              <a:buNone/>
              <a:defRPr b="0" i="0" sz="3733" u="none" cap="none" strike="noStrike">
                <a:solidFill>
                  <a:schemeClr val="dk1"/>
                </a:solidFill>
                <a:latin typeface="Oswald"/>
                <a:ea typeface="Oswald"/>
                <a:cs typeface="Oswald"/>
                <a:sym typeface="Oswald"/>
              </a:defRPr>
            </a:lvl4pPr>
            <a:lvl5pPr indent="-228600" lvl="4" marL="2057400" marR="0" rtl="0" algn="ctr">
              <a:lnSpc>
                <a:spcPct val="100000"/>
              </a:lnSpc>
              <a:spcBef>
                <a:spcPts val="0"/>
              </a:spcBef>
              <a:spcAft>
                <a:spcPts val="0"/>
              </a:spcAft>
              <a:buClr>
                <a:schemeClr val="dk1"/>
              </a:buClr>
              <a:buFont typeface="Arial"/>
              <a:buNone/>
              <a:defRPr b="0" i="0" sz="3733" u="none" cap="none" strike="noStrike">
                <a:solidFill>
                  <a:schemeClr val="dk1"/>
                </a:solidFill>
                <a:latin typeface="Oswald"/>
                <a:ea typeface="Oswald"/>
                <a:cs typeface="Oswald"/>
                <a:sym typeface="Oswald"/>
              </a:defRPr>
            </a:lvl5pPr>
            <a:lvl6pPr indent="-228600" lvl="5" marL="2514600" marR="0" rtl="0" algn="ctr">
              <a:lnSpc>
                <a:spcPct val="100000"/>
              </a:lnSpc>
              <a:spcBef>
                <a:spcPts val="0"/>
              </a:spcBef>
              <a:spcAft>
                <a:spcPts val="0"/>
              </a:spcAft>
              <a:buClr>
                <a:schemeClr val="dk1"/>
              </a:buClr>
              <a:buFont typeface="Arial"/>
              <a:buNone/>
              <a:defRPr b="0" i="0" sz="3733" u="none" cap="none" strike="noStrike">
                <a:solidFill>
                  <a:schemeClr val="dk1"/>
                </a:solidFill>
                <a:latin typeface="Calibri"/>
                <a:ea typeface="Calibri"/>
                <a:cs typeface="Calibri"/>
                <a:sym typeface="Calibri"/>
              </a:defRPr>
            </a:lvl6pPr>
            <a:lvl7pPr indent="-228600" lvl="6" marL="2971800" marR="0" rtl="0" algn="ctr">
              <a:lnSpc>
                <a:spcPct val="100000"/>
              </a:lnSpc>
              <a:spcBef>
                <a:spcPts val="0"/>
              </a:spcBef>
              <a:spcAft>
                <a:spcPts val="0"/>
              </a:spcAft>
              <a:buClr>
                <a:schemeClr val="dk1"/>
              </a:buClr>
              <a:buFont typeface="Arial"/>
              <a:buNone/>
              <a:defRPr b="0" i="0" sz="3733" u="none" cap="none" strike="noStrike">
                <a:solidFill>
                  <a:schemeClr val="dk1"/>
                </a:solidFill>
                <a:latin typeface="Calibri"/>
                <a:ea typeface="Calibri"/>
                <a:cs typeface="Calibri"/>
                <a:sym typeface="Calibri"/>
              </a:defRPr>
            </a:lvl7pPr>
            <a:lvl8pPr indent="-228600" lvl="7" marL="3429000" marR="0" rtl="0" algn="ctr">
              <a:lnSpc>
                <a:spcPct val="100000"/>
              </a:lnSpc>
              <a:spcBef>
                <a:spcPts val="0"/>
              </a:spcBef>
              <a:spcAft>
                <a:spcPts val="0"/>
              </a:spcAft>
              <a:buClr>
                <a:schemeClr val="dk1"/>
              </a:buClr>
              <a:buFont typeface="Arial"/>
              <a:buNone/>
              <a:defRPr b="0" i="0" sz="3733" u="none" cap="none" strike="noStrike">
                <a:solidFill>
                  <a:schemeClr val="dk1"/>
                </a:solidFill>
                <a:latin typeface="Calibri"/>
                <a:ea typeface="Calibri"/>
                <a:cs typeface="Calibri"/>
                <a:sym typeface="Calibri"/>
              </a:defRPr>
            </a:lvl8pPr>
            <a:lvl9pPr indent="-228600" lvl="8" marL="3886200" marR="0" rtl="0" algn="ctr">
              <a:lnSpc>
                <a:spcPct val="100000"/>
              </a:lnSpc>
              <a:spcBef>
                <a:spcPts val="0"/>
              </a:spcBef>
              <a:spcAft>
                <a:spcPts val="0"/>
              </a:spcAft>
              <a:buClr>
                <a:schemeClr val="dk1"/>
              </a:buClr>
              <a:buFont typeface="Arial"/>
              <a:buNone/>
              <a:defRPr b="0" i="0" sz="3733" u="none" cap="none" strike="noStrike">
                <a:solidFill>
                  <a:schemeClr val="dk1"/>
                </a:solidFill>
                <a:latin typeface="Calibri"/>
                <a:ea typeface="Calibri"/>
                <a:cs typeface="Calibri"/>
                <a:sym typeface="Calibri"/>
              </a:defRPr>
            </a:lvl9pPr>
          </a:lstStyle>
          <a:p/>
        </p:txBody>
      </p:sp>
      <p:sp>
        <p:nvSpPr>
          <p:cNvPr id="23" name="Shape 23"/>
          <p:cNvSpPr txBox="1"/>
          <p:nvPr>
            <p:ph idx="12" type="sldNum"/>
          </p:nvPr>
        </p:nvSpPr>
        <p:spPr>
          <a:xfrm>
            <a:off x="11296609" y="6217621"/>
            <a:ext cx="731600" cy="524799"/>
          </a:xfrm>
          <a:prstGeom prst="rect">
            <a:avLst/>
          </a:prstGeom>
          <a:noFill/>
          <a:ln>
            <a:noFill/>
          </a:ln>
        </p:spPr>
        <p:txBody>
          <a:bodyPr anchorCtr="0" anchor="ctr" bIns="91425" lIns="91425" rIns="91425" wrap="square" tIns="91425">
            <a:noAutofit/>
          </a:bodyPr>
          <a:lstStyle/>
          <a:p>
            <a:pPr indent="0" lvl="0" marL="0" marR="0" rtl="0" algn="l">
              <a:spcBef>
                <a:spcPts val="0"/>
              </a:spcBef>
              <a:spcAft>
                <a:spcPts val="0"/>
              </a:spcAft>
              <a:buSzPct val="25000"/>
              <a:buNone/>
            </a:pPr>
            <a:fld id="{00000000-1234-1234-1234-123412341234}" type="slidenum">
              <a:rPr lang="en-US" sz="1800">
                <a:solidFill>
                  <a:schemeClr val="dk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0" y="6262687"/>
            <a:ext cx="12192000" cy="595311"/>
          </a:xfrm>
          <a:prstGeom prst="rect">
            <a:avLst/>
          </a:prstGeom>
          <a:noFill/>
          <a:ln>
            <a:noFill/>
          </a:ln>
        </p:spPr>
      </p:pic>
      <p:sp>
        <p:nvSpPr>
          <p:cNvPr id="11" name="Shape 11"/>
          <p:cNvSpPr txBox="1"/>
          <p:nvPr/>
        </p:nvSpPr>
        <p:spPr>
          <a:xfrm>
            <a:off x="0" y="6604000"/>
            <a:ext cx="1666875" cy="254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0" i="0" lang="en-US" sz="1050" u="none" cap="none" strike="noStrike">
                <a:solidFill>
                  <a:schemeClr val="lt1"/>
                </a:solidFill>
                <a:latin typeface="Calibri"/>
                <a:ea typeface="Calibri"/>
                <a:cs typeface="Calibri"/>
                <a:sym typeface="Calibri"/>
              </a:rPr>
              <a:t>Proprietary &amp; Confidential</a:t>
            </a:r>
          </a:p>
        </p:txBody>
      </p:sp>
      <p:sp>
        <p:nvSpPr>
          <p:cNvPr id="12" name="Shape 12"/>
          <p:cNvSpPr/>
          <p:nvPr/>
        </p:nvSpPr>
        <p:spPr>
          <a:xfrm>
            <a:off x="9167813" y="6262687"/>
            <a:ext cx="3024187" cy="595311"/>
          </a:xfrm>
          <a:prstGeom prst="parallelogram">
            <a:avLst>
              <a:gd fmla="val 108859" name="adj"/>
            </a:avLst>
          </a:prstGeom>
          <a:solidFill>
            <a:schemeClr val="lt1"/>
          </a:solidFill>
          <a:ln>
            <a:noFill/>
          </a:ln>
        </p:spPr>
        <p:txBody>
          <a:bodyPr anchorCtr="0" anchor="ctr" bIns="45700" lIns="91425"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3" name="Shape 13"/>
          <p:cNvPicPr preferRelativeResize="0"/>
          <p:nvPr/>
        </p:nvPicPr>
        <p:blipFill rotWithShape="1">
          <a:blip r:embed="rId2">
            <a:alphaModFix/>
          </a:blip>
          <a:srcRect b="0" l="0" r="0" t="0"/>
          <a:stretch/>
        </p:blipFill>
        <p:spPr>
          <a:xfrm>
            <a:off x="9658350" y="6384925"/>
            <a:ext cx="1898649" cy="438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26.jpg"/><Relationship Id="rId21" Type="http://schemas.openxmlformats.org/officeDocument/2006/relationships/image" Target="../media/image25.png"/><Relationship Id="rId24" Type="http://schemas.openxmlformats.org/officeDocument/2006/relationships/image" Target="../media/image40.png"/><Relationship Id="rId23"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omments" Target="../comments/comment6.xml"/><Relationship Id="rId4" Type="http://schemas.openxmlformats.org/officeDocument/2006/relationships/image" Target="../media/image9.jpg"/><Relationship Id="rId9" Type="http://schemas.openxmlformats.org/officeDocument/2006/relationships/image" Target="../media/image14.jpg"/><Relationship Id="rId26" Type="http://schemas.openxmlformats.org/officeDocument/2006/relationships/image" Target="../media/image33.jpg"/><Relationship Id="rId25" Type="http://schemas.openxmlformats.org/officeDocument/2006/relationships/image" Target="../media/image31.png"/><Relationship Id="rId28" Type="http://schemas.openxmlformats.org/officeDocument/2006/relationships/image" Target="../media/image34.png"/><Relationship Id="rId27" Type="http://schemas.openxmlformats.org/officeDocument/2006/relationships/image" Target="../media/image57.jpg"/><Relationship Id="rId5" Type="http://schemas.openxmlformats.org/officeDocument/2006/relationships/image" Target="../media/image8.png"/><Relationship Id="rId6" Type="http://schemas.openxmlformats.org/officeDocument/2006/relationships/image" Target="../media/image11.png"/><Relationship Id="rId29" Type="http://schemas.openxmlformats.org/officeDocument/2006/relationships/image" Target="../media/image32.jpg"/><Relationship Id="rId7" Type="http://schemas.openxmlformats.org/officeDocument/2006/relationships/image" Target="../media/image13.png"/><Relationship Id="rId8" Type="http://schemas.openxmlformats.org/officeDocument/2006/relationships/image" Target="../media/image12.png"/><Relationship Id="rId31" Type="http://schemas.openxmlformats.org/officeDocument/2006/relationships/image" Target="../media/image35.png"/><Relationship Id="rId30" Type="http://schemas.openxmlformats.org/officeDocument/2006/relationships/image" Target="../media/image41.png"/><Relationship Id="rId11" Type="http://schemas.openxmlformats.org/officeDocument/2006/relationships/image" Target="../media/image17.jpg"/><Relationship Id="rId33" Type="http://schemas.openxmlformats.org/officeDocument/2006/relationships/image" Target="../media/image39.png"/><Relationship Id="rId10" Type="http://schemas.openxmlformats.org/officeDocument/2006/relationships/image" Target="../media/image15.png"/><Relationship Id="rId32" Type="http://schemas.openxmlformats.org/officeDocument/2006/relationships/image" Target="../media/image45.png"/><Relationship Id="rId13" Type="http://schemas.openxmlformats.org/officeDocument/2006/relationships/image" Target="../media/image18.png"/><Relationship Id="rId35" Type="http://schemas.openxmlformats.org/officeDocument/2006/relationships/image" Target="../media/image44.png"/><Relationship Id="rId12" Type="http://schemas.openxmlformats.org/officeDocument/2006/relationships/image" Target="../media/image22.png"/><Relationship Id="rId34" Type="http://schemas.openxmlformats.org/officeDocument/2006/relationships/image" Target="../media/image37.png"/><Relationship Id="rId15" Type="http://schemas.openxmlformats.org/officeDocument/2006/relationships/image" Target="../media/image21.png"/><Relationship Id="rId37" Type="http://schemas.openxmlformats.org/officeDocument/2006/relationships/image" Target="../media/image38.png"/><Relationship Id="rId14" Type="http://schemas.openxmlformats.org/officeDocument/2006/relationships/image" Target="../media/image19.png"/><Relationship Id="rId36" Type="http://schemas.openxmlformats.org/officeDocument/2006/relationships/image" Target="../media/image43.png"/><Relationship Id="rId17" Type="http://schemas.openxmlformats.org/officeDocument/2006/relationships/image" Target="../media/image27.jpg"/><Relationship Id="rId16" Type="http://schemas.openxmlformats.org/officeDocument/2006/relationships/image" Target="../media/image28.png"/><Relationship Id="rId38" Type="http://schemas.openxmlformats.org/officeDocument/2006/relationships/image" Target="../media/image47.png"/><Relationship Id="rId19" Type="http://schemas.openxmlformats.org/officeDocument/2006/relationships/image" Target="../media/image24.png"/><Relationship Id="rId18"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5.jpg"/><Relationship Id="rId4" Type="http://schemas.openxmlformats.org/officeDocument/2006/relationships/image" Target="../media/image5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51.jpg"/><Relationship Id="rId5" Type="http://schemas.openxmlformats.org/officeDocument/2006/relationships/image" Target="../media/image46.jpg"/><Relationship Id="rId6" Type="http://schemas.openxmlformats.org/officeDocument/2006/relationships/image" Target="../media/image6.png"/><Relationship Id="rId7" Type="http://schemas.openxmlformats.org/officeDocument/2006/relationships/image" Target="../media/image49.jpg"/><Relationship Id="rId8" Type="http://schemas.openxmlformats.org/officeDocument/2006/relationships/image" Target="../media/image4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5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16.jpg"/><Relationship Id="rId5" Type="http://schemas.openxmlformats.org/officeDocument/2006/relationships/image" Target="../media/image5.png"/><Relationship Id="rId6"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10.jpg"/><Relationship Id="rId5" Type="http://schemas.openxmlformats.org/officeDocument/2006/relationships/image" Target="../media/image3.jpg"/><Relationship Id="rId6"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youtube.com/watch?v=QwoQ9DeujGI" TargetMode="Externa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4.xml"/><Relationship Id="rId4" Type="http://schemas.openxmlformats.org/officeDocument/2006/relationships/image" Target="../media/image3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 name="Shape 28"/>
        <p:cNvGrpSpPr/>
        <p:nvPr/>
      </p:nvGrpSpPr>
      <p:grpSpPr>
        <a:xfrm>
          <a:off x="0" y="0"/>
          <a:ext cx="0" cy="0"/>
          <a:chOff x="0" y="0"/>
          <a:chExt cx="0" cy="0"/>
        </a:xfrm>
      </p:grpSpPr>
      <p:pic>
        <p:nvPicPr>
          <p:cNvPr id="29" name="Shape 29"/>
          <p:cNvPicPr preferRelativeResize="0"/>
          <p:nvPr/>
        </p:nvPicPr>
        <p:blipFill rotWithShape="1">
          <a:blip r:embed="rId3">
            <a:alphaModFix/>
          </a:blip>
          <a:srcRect b="0" l="0" r="0" t="0"/>
          <a:stretch/>
        </p:blipFill>
        <p:spPr>
          <a:xfrm>
            <a:off x="4624450" y="507622"/>
            <a:ext cx="2648100" cy="609600"/>
          </a:xfrm>
          <a:prstGeom prst="rect">
            <a:avLst/>
          </a:prstGeom>
          <a:noFill/>
          <a:ln>
            <a:noFill/>
          </a:ln>
        </p:spPr>
      </p:pic>
      <p:sp>
        <p:nvSpPr>
          <p:cNvPr id="30" name="Shape 30"/>
          <p:cNvSpPr/>
          <p:nvPr/>
        </p:nvSpPr>
        <p:spPr>
          <a:xfrm>
            <a:off x="-25500" y="1647875"/>
            <a:ext cx="12217500" cy="3838500"/>
          </a:xfrm>
          <a:prstGeom prst="rect">
            <a:avLst/>
          </a:prstGeom>
          <a:solidFill>
            <a:schemeClr val="dk2"/>
          </a:solidFill>
          <a:ln>
            <a:noFill/>
          </a:ln>
        </p:spPr>
        <p:txBody>
          <a:bodyPr anchorCtr="0" anchor="t" bIns="45700" lIns="91425" rIns="91425" wrap="square" tIns="45700">
            <a:noAutofit/>
          </a:bodyPr>
          <a:lstStyle/>
          <a:p>
            <a:pPr lvl="0" rtl="0" algn="ctr">
              <a:lnSpc>
                <a:spcPct val="115000"/>
              </a:lnSpc>
              <a:spcBef>
                <a:spcPts val="0"/>
              </a:spcBef>
              <a:buSzPct val="27500"/>
              <a:buNone/>
            </a:pPr>
            <a:r>
              <a:rPr lang="en-US" sz="4000">
                <a:solidFill>
                  <a:srgbClr val="FFFFFF"/>
                </a:solidFill>
                <a:latin typeface="Lato"/>
                <a:ea typeface="Lato"/>
                <a:cs typeface="Lato"/>
                <a:sym typeface="Lato"/>
              </a:rPr>
              <a:t>Instant Relief for Accounts Payable</a:t>
            </a:r>
          </a:p>
          <a:p>
            <a:pPr indent="0" lvl="0" marL="0" marR="0" rtl="0" algn="l">
              <a:spcBef>
                <a:spcPts val="0"/>
              </a:spcBef>
              <a:spcAft>
                <a:spcPts val="0"/>
              </a:spcAft>
              <a:buNone/>
            </a:pPr>
            <a:r>
              <a:t/>
            </a:r>
            <a:endParaRPr sz="3200">
              <a:solidFill>
                <a:srgbClr val="002060"/>
              </a:solidFill>
              <a:latin typeface="Open Sans"/>
              <a:ea typeface="Open Sans"/>
              <a:cs typeface="Open Sans"/>
              <a:sym typeface="Open Sans"/>
            </a:endParaRPr>
          </a:p>
        </p:txBody>
      </p:sp>
      <p:pic>
        <p:nvPicPr>
          <p:cNvPr id="31" name="Shape 31"/>
          <p:cNvPicPr preferRelativeResize="0"/>
          <p:nvPr/>
        </p:nvPicPr>
        <p:blipFill rotWithShape="1">
          <a:blip r:embed="rId4">
            <a:alphaModFix/>
          </a:blip>
          <a:srcRect b="0" l="0" r="0" t="0"/>
          <a:stretch/>
        </p:blipFill>
        <p:spPr>
          <a:xfrm>
            <a:off x="2983636" y="2491275"/>
            <a:ext cx="6199223" cy="26797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p:nvPr/>
        </p:nvSpPr>
        <p:spPr>
          <a:xfrm>
            <a:off x="8007400" y="2745850"/>
            <a:ext cx="1874100" cy="663900"/>
          </a:xfrm>
          <a:prstGeom prst="rect">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7" name="Shape 107"/>
          <p:cNvSpPr/>
          <p:nvPr/>
        </p:nvSpPr>
        <p:spPr>
          <a:xfrm>
            <a:off x="5673075" y="2756350"/>
            <a:ext cx="2334300" cy="663900"/>
          </a:xfrm>
          <a:prstGeom prst="rect">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8" name="Shape 108"/>
          <p:cNvSpPr/>
          <p:nvPr/>
        </p:nvSpPr>
        <p:spPr>
          <a:xfrm>
            <a:off x="3412050" y="2777050"/>
            <a:ext cx="2258100" cy="663900"/>
          </a:xfrm>
          <a:prstGeom prst="rect">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09" name="Shape 109"/>
          <p:cNvSpPr/>
          <p:nvPr/>
        </p:nvSpPr>
        <p:spPr>
          <a:xfrm>
            <a:off x="1535025" y="2777050"/>
            <a:ext cx="1874100" cy="663900"/>
          </a:xfrm>
          <a:prstGeom prst="rect">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0" name="Shape 110"/>
          <p:cNvSpPr/>
          <p:nvPr/>
        </p:nvSpPr>
        <p:spPr>
          <a:xfrm>
            <a:off x="0" y="2784450"/>
            <a:ext cx="1532100" cy="663900"/>
          </a:xfrm>
          <a:prstGeom prst="rect">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sp>
        <p:nvSpPr>
          <p:cNvPr id="111" name="Shape 111"/>
          <p:cNvSpPr/>
          <p:nvPr/>
        </p:nvSpPr>
        <p:spPr>
          <a:xfrm>
            <a:off x="0" y="0"/>
            <a:ext cx="12192000" cy="608400"/>
          </a:xfrm>
          <a:prstGeom prst="rect">
            <a:avLst/>
          </a:prstGeom>
          <a:solidFill>
            <a:schemeClr val="accent1"/>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lvl="0">
              <a:spcBef>
                <a:spcPts val="0"/>
              </a:spcBef>
              <a:buNone/>
            </a:pPr>
            <a:r>
              <a:t/>
            </a:r>
            <a:endParaRPr/>
          </a:p>
        </p:txBody>
      </p:sp>
      <p:pic>
        <p:nvPicPr>
          <p:cNvPr descr="Image result for triple s industrial logo" id="112" name="Shape 112"/>
          <p:cNvPicPr preferRelativeResize="0"/>
          <p:nvPr/>
        </p:nvPicPr>
        <p:blipFill rotWithShape="1">
          <a:blip r:embed="rId4">
            <a:alphaModFix/>
          </a:blip>
          <a:srcRect b="0" l="0" r="0" t="0"/>
          <a:stretch/>
        </p:blipFill>
        <p:spPr>
          <a:xfrm>
            <a:off x="291950" y="885302"/>
            <a:ext cx="818700" cy="663900"/>
          </a:xfrm>
          <a:prstGeom prst="rect">
            <a:avLst/>
          </a:prstGeom>
          <a:noFill/>
          <a:ln>
            <a:noFill/>
          </a:ln>
        </p:spPr>
      </p:pic>
      <p:sp>
        <p:nvSpPr>
          <p:cNvPr id="113" name="Shape 113"/>
          <p:cNvSpPr txBox="1"/>
          <p:nvPr/>
        </p:nvSpPr>
        <p:spPr>
          <a:xfrm>
            <a:off x="51600" y="62375"/>
            <a:ext cx="1123500" cy="4404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Industrial</a:t>
            </a:r>
          </a:p>
        </p:txBody>
      </p:sp>
      <p:sp>
        <p:nvSpPr>
          <p:cNvPr id="114" name="Shape 114"/>
          <p:cNvSpPr txBox="1"/>
          <p:nvPr/>
        </p:nvSpPr>
        <p:spPr>
          <a:xfrm>
            <a:off x="1376402" y="59425"/>
            <a:ext cx="2010900" cy="4404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Consumer Electronics</a:t>
            </a:r>
          </a:p>
        </p:txBody>
      </p:sp>
      <p:pic>
        <p:nvPicPr>
          <p:cNvPr id="115" name="Shape 115"/>
          <p:cNvPicPr preferRelativeResize="0"/>
          <p:nvPr/>
        </p:nvPicPr>
        <p:blipFill rotWithShape="1">
          <a:blip r:embed="rId5">
            <a:alphaModFix/>
          </a:blip>
          <a:srcRect b="0" l="0" r="0" t="0"/>
          <a:stretch/>
        </p:blipFill>
        <p:spPr>
          <a:xfrm>
            <a:off x="51501" y="2224722"/>
            <a:ext cx="1123598" cy="322396"/>
          </a:xfrm>
          <a:prstGeom prst="rect">
            <a:avLst/>
          </a:prstGeom>
          <a:noFill/>
          <a:ln>
            <a:noFill/>
          </a:ln>
        </p:spPr>
      </p:pic>
      <p:pic>
        <p:nvPicPr>
          <p:cNvPr descr="Image result for juul logo" id="116" name="Shape 116"/>
          <p:cNvPicPr preferRelativeResize="0"/>
          <p:nvPr/>
        </p:nvPicPr>
        <p:blipFill rotWithShape="1">
          <a:blip r:embed="rId6">
            <a:alphaModFix/>
          </a:blip>
          <a:srcRect b="0" l="0" r="0" t="0"/>
          <a:stretch/>
        </p:blipFill>
        <p:spPr>
          <a:xfrm>
            <a:off x="1786957" y="719244"/>
            <a:ext cx="996000" cy="996000"/>
          </a:xfrm>
          <a:prstGeom prst="rect">
            <a:avLst/>
          </a:prstGeom>
          <a:noFill/>
          <a:ln>
            <a:noFill/>
          </a:ln>
        </p:spPr>
      </p:pic>
      <p:pic>
        <p:nvPicPr>
          <p:cNvPr descr="Image result for pax labs logo" id="117" name="Shape 117"/>
          <p:cNvPicPr preferRelativeResize="0"/>
          <p:nvPr/>
        </p:nvPicPr>
        <p:blipFill rotWithShape="1">
          <a:blip r:embed="rId7">
            <a:alphaModFix/>
          </a:blip>
          <a:srcRect b="0" l="0" r="0" t="0"/>
          <a:stretch/>
        </p:blipFill>
        <p:spPr>
          <a:xfrm>
            <a:off x="2045108" y="1880235"/>
            <a:ext cx="656100" cy="842700"/>
          </a:xfrm>
          <a:prstGeom prst="rect">
            <a:avLst/>
          </a:prstGeom>
          <a:noFill/>
          <a:ln>
            <a:noFill/>
          </a:ln>
        </p:spPr>
      </p:pic>
      <p:sp>
        <p:nvSpPr>
          <p:cNvPr id="118" name="Shape 118"/>
          <p:cNvSpPr txBox="1"/>
          <p:nvPr/>
        </p:nvSpPr>
        <p:spPr>
          <a:xfrm>
            <a:off x="3930732" y="123967"/>
            <a:ext cx="1123599" cy="435599"/>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Retail</a:t>
            </a:r>
          </a:p>
        </p:txBody>
      </p:sp>
      <p:pic>
        <p:nvPicPr>
          <p:cNvPr descr="Image result for university of oregon duck store logo" id="119" name="Shape 119"/>
          <p:cNvPicPr preferRelativeResize="0"/>
          <p:nvPr/>
        </p:nvPicPr>
        <p:blipFill rotWithShape="1">
          <a:blip r:embed="rId8">
            <a:alphaModFix/>
          </a:blip>
          <a:srcRect b="0" l="0" r="0" t="0"/>
          <a:stretch/>
        </p:blipFill>
        <p:spPr>
          <a:xfrm>
            <a:off x="3880916" y="1974199"/>
            <a:ext cx="996132" cy="728459"/>
          </a:xfrm>
          <a:prstGeom prst="rect">
            <a:avLst/>
          </a:prstGeom>
          <a:noFill/>
          <a:ln>
            <a:noFill/>
          </a:ln>
        </p:spPr>
      </p:pic>
      <p:pic>
        <p:nvPicPr>
          <p:cNvPr descr="Image result for atlantic coast brands" id="120" name="Shape 120"/>
          <p:cNvPicPr preferRelativeResize="0"/>
          <p:nvPr/>
        </p:nvPicPr>
        <p:blipFill rotWithShape="1">
          <a:blip r:embed="rId9">
            <a:alphaModFix/>
          </a:blip>
          <a:srcRect b="0" l="0" r="0" t="0"/>
          <a:stretch/>
        </p:blipFill>
        <p:spPr>
          <a:xfrm>
            <a:off x="3391067" y="896132"/>
            <a:ext cx="2247599" cy="533803"/>
          </a:xfrm>
          <a:prstGeom prst="rect">
            <a:avLst/>
          </a:prstGeom>
          <a:noFill/>
          <a:ln>
            <a:noFill/>
          </a:ln>
        </p:spPr>
      </p:pic>
      <p:sp>
        <p:nvSpPr>
          <p:cNvPr id="121" name="Shape 121"/>
          <p:cNvSpPr txBox="1"/>
          <p:nvPr/>
        </p:nvSpPr>
        <p:spPr>
          <a:xfrm>
            <a:off x="6246299" y="123972"/>
            <a:ext cx="1356000" cy="4062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Services</a:t>
            </a:r>
          </a:p>
        </p:txBody>
      </p:sp>
      <p:pic>
        <p:nvPicPr>
          <p:cNvPr descr="Image result for avoya travels logo" id="122" name="Shape 122"/>
          <p:cNvPicPr preferRelativeResize="0"/>
          <p:nvPr/>
        </p:nvPicPr>
        <p:blipFill rotWithShape="1">
          <a:blip r:embed="rId10">
            <a:alphaModFix/>
          </a:blip>
          <a:srcRect b="0" l="0" r="0" t="0"/>
          <a:stretch/>
        </p:blipFill>
        <p:spPr>
          <a:xfrm>
            <a:off x="5814882" y="1104833"/>
            <a:ext cx="1874220" cy="559248"/>
          </a:xfrm>
          <a:prstGeom prst="rect">
            <a:avLst/>
          </a:prstGeom>
          <a:noFill/>
          <a:ln>
            <a:noFill/>
          </a:ln>
        </p:spPr>
      </p:pic>
      <p:pic>
        <p:nvPicPr>
          <p:cNvPr descr="Home" id="123" name="Shape 123"/>
          <p:cNvPicPr preferRelativeResize="0"/>
          <p:nvPr/>
        </p:nvPicPr>
        <p:blipFill rotWithShape="1">
          <a:blip r:embed="rId11">
            <a:alphaModFix/>
          </a:blip>
          <a:srcRect b="0" l="0" r="0" t="0"/>
          <a:stretch/>
        </p:blipFill>
        <p:spPr>
          <a:xfrm>
            <a:off x="6056864" y="1995763"/>
            <a:ext cx="1621999" cy="693718"/>
          </a:xfrm>
          <a:prstGeom prst="rect">
            <a:avLst/>
          </a:prstGeom>
          <a:noFill/>
          <a:ln>
            <a:noFill/>
          </a:ln>
        </p:spPr>
      </p:pic>
      <p:pic>
        <p:nvPicPr>
          <p:cNvPr id="124" name="Shape 124"/>
          <p:cNvPicPr preferRelativeResize="0"/>
          <p:nvPr/>
        </p:nvPicPr>
        <p:blipFill rotWithShape="1">
          <a:blip r:embed="rId12">
            <a:alphaModFix/>
          </a:blip>
          <a:srcRect b="0" l="0" r="0" t="0"/>
          <a:stretch/>
        </p:blipFill>
        <p:spPr>
          <a:xfrm>
            <a:off x="23333" y="3555598"/>
            <a:ext cx="1356064" cy="377732"/>
          </a:xfrm>
          <a:prstGeom prst="rect">
            <a:avLst/>
          </a:prstGeom>
          <a:noFill/>
          <a:ln>
            <a:noFill/>
          </a:ln>
        </p:spPr>
      </p:pic>
      <p:sp>
        <p:nvSpPr>
          <p:cNvPr id="125" name="Shape 125"/>
          <p:cNvSpPr txBox="1"/>
          <p:nvPr/>
        </p:nvSpPr>
        <p:spPr>
          <a:xfrm>
            <a:off x="145200" y="2842665"/>
            <a:ext cx="1213200" cy="6132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Electronic Components</a:t>
            </a:r>
          </a:p>
        </p:txBody>
      </p:sp>
      <p:pic>
        <p:nvPicPr>
          <p:cNvPr descr="Image result for setcom corporation" id="126" name="Shape 126"/>
          <p:cNvPicPr preferRelativeResize="0"/>
          <p:nvPr/>
        </p:nvPicPr>
        <p:blipFill rotWithShape="1">
          <a:blip r:embed="rId13">
            <a:alphaModFix/>
          </a:blip>
          <a:srcRect b="0" l="0" r="0" t="0"/>
          <a:stretch/>
        </p:blipFill>
        <p:spPr>
          <a:xfrm>
            <a:off x="0" y="4135167"/>
            <a:ext cx="996132" cy="360616"/>
          </a:xfrm>
          <a:prstGeom prst="rect">
            <a:avLst/>
          </a:prstGeom>
          <a:noFill/>
          <a:ln>
            <a:noFill/>
          </a:ln>
        </p:spPr>
      </p:pic>
      <p:pic>
        <p:nvPicPr>
          <p:cNvPr id="127" name="Shape 127"/>
          <p:cNvPicPr preferRelativeResize="0"/>
          <p:nvPr/>
        </p:nvPicPr>
        <p:blipFill rotWithShape="1">
          <a:blip r:embed="rId14">
            <a:alphaModFix/>
          </a:blip>
          <a:srcRect b="0" l="0" r="0" t="0"/>
          <a:stretch/>
        </p:blipFill>
        <p:spPr>
          <a:xfrm>
            <a:off x="9974007" y="870500"/>
            <a:ext cx="2175000" cy="693600"/>
          </a:xfrm>
          <a:prstGeom prst="rect">
            <a:avLst/>
          </a:prstGeom>
          <a:noFill/>
          <a:ln>
            <a:noFill/>
          </a:ln>
        </p:spPr>
      </p:pic>
      <p:sp>
        <p:nvSpPr>
          <p:cNvPr id="128" name="Shape 128"/>
          <p:cNvSpPr txBox="1"/>
          <p:nvPr/>
        </p:nvSpPr>
        <p:spPr>
          <a:xfrm>
            <a:off x="9974000" y="89875"/>
            <a:ext cx="2010900" cy="4404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Hospital and Healthcare</a:t>
            </a:r>
          </a:p>
        </p:txBody>
      </p:sp>
      <p:pic>
        <p:nvPicPr>
          <p:cNvPr descr="Image result for precipio logo" id="129" name="Shape 129"/>
          <p:cNvPicPr preferRelativeResize="0"/>
          <p:nvPr/>
        </p:nvPicPr>
        <p:blipFill rotWithShape="1">
          <a:blip r:embed="rId15">
            <a:alphaModFix/>
          </a:blip>
          <a:srcRect b="0" l="0" r="0" t="0"/>
          <a:stretch/>
        </p:blipFill>
        <p:spPr>
          <a:xfrm>
            <a:off x="10364399" y="1950826"/>
            <a:ext cx="1531976" cy="577031"/>
          </a:xfrm>
          <a:prstGeom prst="rect">
            <a:avLst/>
          </a:prstGeom>
          <a:noFill/>
          <a:ln>
            <a:noFill/>
          </a:ln>
        </p:spPr>
      </p:pic>
      <p:pic>
        <p:nvPicPr>
          <p:cNvPr descr="smile point.png" id="130" name="Shape 130"/>
          <p:cNvPicPr preferRelativeResize="0"/>
          <p:nvPr/>
        </p:nvPicPr>
        <p:blipFill rotWithShape="1">
          <a:blip r:embed="rId16">
            <a:alphaModFix/>
          </a:blip>
          <a:srcRect b="0" l="0" r="0" t="0"/>
          <a:stretch/>
        </p:blipFill>
        <p:spPr>
          <a:xfrm>
            <a:off x="10581632" y="2850100"/>
            <a:ext cx="1356067" cy="548415"/>
          </a:xfrm>
          <a:prstGeom prst="rect">
            <a:avLst/>
          </a:prstGeom>
          <a:noFill/>
          <a:ln>
            <a:noFill/>
          </a:ln>
        </p:spPr>
      </p:pic>
      <p:pic>
        <p:nvPicPr>
          <p:cNvPr descr="Image result for dar salud" id="131" name="Shape 131"/>
          <p:cNvPicPr preferRelativeResize="0"/>
          <p:nvPr/>
        </p:nvPicPr>
        <p:blipFill rotWithShape="1">
          <a:blip r:embed="rId17">
            <a:alphaModFix/>
          </a:blip>
          <a:srcRect b="0" l="0" r="0" t="0"/>
          <a:stretch/>
        </p:blipFill>
        <p:spPr>
          <a:xfrm>
            <a:off x="10536667" y="3847964"/>
            <a:ext cx="1123598" cy="1042763"/>
          </a:xfrm>
          <a:prstGeom prst="rect">
            <a:avLst/>
          </a:prstGeom>
          <a:noFill/>
          <a:ln>
            <a:noFill/>
          </a:ln>
        </p:spPr>
      </p:pic>
      <p:pic>
        <p:nvPicPr>
          <p:cNvPr descr="capmed.png" id="132" name="Shape 132"/>
          <p:cNvPicPr preferRelativeResize="0"/>
          <p:nvPr/>
        </p:nvPicPr>
        <p:blipFill rotWithShape="1">
          <a:blip r:embed="rId18">
            <a:alphaModFix/>
          </a:blip>
          <a:srcRect b="0" l="0" r="0" t="0"/>
          <a:stretch/>
        </p:blipFill>
        <p:spPr>
          <a:xfrm>
            <a:off x="10193303" y="3506700"/>
            <a:ext cx="1874231" cy="299881"/>
          </a:xfrm>
          <a:prstGeom prst="rect">
            <a:avLst/>
          </a:prstGeom>
          <a:noFill/>
          <a:ln>
            <a:noFill/>
          </a:ln>
        </p:spPr>
      </p:pic>
      <p:pic>
        <p:nvPicPr>
          <p:cNvPr id="133" name="Shape 133"/>
          <p:cNvPicPr preferRelativeResize="0"/>
          <p:nvPr/>
        </p:nvPicPr>
        <p:blipFill rotWithShape="1">
          <a:blip r:embed="rId19">
            <a:alphaModFix/>
          </a:blip>
          <a:srcRect b="0" l="0" r="0" t="0"/>
          <a:stretch/>
        </p:blipFill>
        <p:spPr>
          <a:xfrm>
            <a:off x="10319372" y="4590298"/>
            <a:ext cx="1356090" cy="435399"/>
          </a:xfrm>
          <a:prstGeom prst="rect">
            <a:avLst/>
          </a:prstGeom>
          <a:noFill/>
          <a:ln>
            <a:noFill/>
          </a:ln>
        </p:spPr>
      </p:pic>
      <p:sp>
        <p:nvSpPr>
          <p:cNvPr id="134" name="Shape 134"/>
          <p:cNvSpPr txBox="1"/>
          <p:nvPr/>
        </p:nvSpPr>
        <p:spPr>
          <a:xfrm>
            <a:off x="1764750" y="2890710"/>
            <a:ext cx="1213200" cy="4059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Services</a:t>
            </a:r>
          </a:p>
        </p:txBody>
      </p:sp>
      <p:pic>
        <p:nvPicPr>
          <p:cNvPr descr="Image result for petes water and sewer logo" id="135" name="Shape 135"/>
          <p:cNvPicPr preferRelativeResize="0"/>
          <p:nvPr/>
        </p:nvPicPr>
        <p:blipFill rotWithShape="1">
          <a:blip r:embed="rId20">
            <a:alphaModFix/>
          </a:blip>
          <a:srcRect b="0" l="0" r="0" t="0"/>
          <a:stretch/>
        </p:blipFill>
        <p:spPr>
          <a:xfrm>
            <a:off x="1813168" y="3964312"/>
            <a:ext cx="995999" cy="608244"/>
          </a:xfrm>
          <a:prstGeom prst="rect">
            <a:avLst/>
          </a:prstGeom>
          <a:noFill/>
          <a:ln>
            <a:noFill/>
          </a:ln>
        </p:spPr>
      </p:pic>
      <p:pic>
        <p:nvPicPr>
          <p:cNvPr id="136" name="Shape 136"/>
          <p:cNvPicPr preferRelativeResize="0"/>
          <p:nvPr/>
        </p:nvPicPr>
        <p:blipFill rotWithShape="1">
          <a:blip r:embed="rId21">
            <a:alphaModFix/>
          </a:blip>
          <a:srcRect b="0" l="0" r="0" t="0"/>
          <a:stretch/>
        </p:blipFill>
        <p:spPr>
          <a:xfrm>
            <a:off x="1703800" y="4627133"/>
            <a:ext cx="1356067" cy="509889"/>
          </a:xfrm>
          <a:prstGeom prst="rect">
            <a:avLst/>
          </a:prstGeom>
          <a:noFill/>
          <a:ln>
            <a:noFill/>
          </a:ln>
        </p:spPr>
      </p:pic>
      <p:pic>
        <p:nvPicPr>
          <p:cNvPr descr="Image result for meathead movers logo" id="137" name="Shape 137"/>
          <p:cNvPicPr preferRelativeResize="0"/>
          <p:nvPr/>
        </p:nvPicPr>
        <p:blipFill rotWithShape="1">
          <a:blip r:embed="rId22">
            <a:alphaModFix/>
          </a:blip>
          <a:srcRect b="0" l="0" r="0" t="0"/>
          <a:stretch/>
        </p:blipFill>
        <p:spPr>
          <a:xfrm>
            <a:off x="3966132" y="3485032"/>
            <a:ext cx="1097467" cy="548720"/>
          </a:xfrm>
          <a:prstGeom prst="rect">
            <a:avLst/>
          </a:prstGeom>
          <a:noFill/>
          <a:ln>
            <a:noFill/>
          </a:ln>
        </p:spPr>
      </p:pic>
      <p:sp>
        <p:nvSpPr>
          <p:cNvPr id="138" name="Shape 138"/>
          <p:cNvSpPr txBox="1"/>
          <p:nvPr/>
        </p:nvSpPr>
        <p:spPr>
          <a:xfrm>
            <a:off x="3754650" y="2850029"/>
            <a:ext cx="1622100" cy="4059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Transportation Services</a:t>
            </a:r>
          </a:p>
        </p:txBody>
      </p:sp>
      <p:pic>
        <p:nvPicPr>
          <p:cNvPr id="139" name="Shape 139"/>
          <p:cNvPicPr preferRelativeResize="0"/>
          <p:nvPr/>
        </p:nvPicPr>
        <p:blipFill rotWithShape="1">
          <a:blip r:embed="rId23">
            <a:alphaModFix/>
          </a:blip>
          <a:srcRect b="0" l="0" r="0" t="0"/>
          <a:stretch/>
        </p:blipFill>
        <p:spPr>
          <a:xfrm>
            <a:off x="3915580" y="4277269"/>
            <a:ext cx="1123599" cy="279648"/>
          </a:xfrm>
          <a:prstGeom prst="rect">
            <a:avLst/>
          </a:prstGeom>
          <a:noFill/>
          <a:ln>
            <a:noFill/>
          </a:ln>
        </p:spPr>
      </p:pic>
      <p:sp>
        <p:nvSpPr>
          <p:cNvPr id="140" name="Shape 140"/>
          <p:cNvSpPr txBox="1"/>
          <p:nvPr/>
        </p:nvSpPr>
        <p:spPr>
          <a:xfrm>
            <a:off x="6170100" y="2834719"/>
            <a:ext cx="1407600" cy="5100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Electrical Components</a:t>
            </a:r>
          </a:p>
        </p:txBody>
      </p:sp>
      <p:sp>
        <p:nvSpPr>
          <p:cNvPr id="141" name="Shape 141"/>
          <p:cNvSpPr txBox="1"/>
          <p:nvPr/>
        </p:nvSpPr>
        <p:spPr>
          <a:xfrm>
            <a:off x="-5025" y="4627275"/>
            <a:ext cx="1532100" cy="613200"/>
          </a:xfrm>
          <a:prstGeom prst="rect">
            <a:avLst/>
          </a:prstGeom>
          <a:solidFill>
            <a:schemeClr val="accent1"/>
          </a:solidFill>
          <a:ln cap="flat" cmpd="sng" w="9525">
            <a:solidFill>
              <a:schemeClr val="dk2">
                <a:alpha val="0"/>
              </a:schemeClr>
            </a:solidFill>
            <a:prstDash val="solid"/>
            <a:round/>
            <a:headEnd len="med" w="med" type="none"/>
            <a:tailEnd len="med" w="med" type="none"/>
          </a:ln>
        </p:spPr>
        <p:txBody>
          <a:bodyPr anchorCtr="0" anchor="ctr" bIns="121900" lIns="121900" rIns="121900" wrap="square" tIns="121900">
            <a:noAutofit/>
          </a:bodyPr>
          <a:lstStyle/>
          <a:p>
            <a:pPr indent="0" lvl="0" marL="0" marR="0" rtl="0" algn="l">
              <a:lnSpc>
                <a:spcPct val="100000"/>
              </a:lnSpc>
              <a:spcBef>
                <a:spcPts val="0"/>
              </a:spcBef>
              <a:spcAft>
                <a:spcPts val="0"/>
              </a:spcAft>
              <a:buClr>
                <a:srgbClr val="000000"/>
              </a:buClr>
              <a:buSzPct val="25000"/>
              <a:buFont typeface="Arial"/>
              <a:buNone/>
            </a:pPr>
            <a:r>
              <a:rPr lang="en-US" sz="1333">
                <a:solidFill>
                  <a:schemeClr val="dk1"/>
                </a:solidFill>
                <a:latin typeface="Calibri"/>
                <a:ea typeface="Calibri"/>
                <a:cs typeface="Calibri"/>
                <a:sym typeface="Calibri"/>
              </a:rPr>
              <a:t>Construction</a:t>
            </a:r>
          </a:p>
        </p:txBody>
      </p:sp>
      <p:pic>
        <p:nvPicPr>
          <p:cNvPr id="142" name="Shape 142"/>
          <p:cNvPicPr preferRelativeResize="0"/>
          <p:nvPr/>
        </p:nvPicPr>
        <p:blipFill rotWithShape="1">
          <a:blip r:embed="rId24">
            <a:alphaModFix/>
          </a:blip>
          <a:srcRect b="0" l="0" r="0" t="0"/>
          <a:stretch/>
        </p:blipFill>
        <p:spPr>
          <a:xfrm>
            <a:off x="38882" y="5333171"/>
            <a:ext cx="1273432" cy="406069"/>
          </a:xfrm>
          <a:prstGeom prst="rect">
            <a:avLst/>
          </a:prstGeom>
          <a:noFill/>
          <a:ln>
            <a:noFill/>
          </a:ln>
        </p:spPr>
      </p:pic>
      <p:pic>
        <p:nvPicPr>
          <p:cNvPr id="143" name="Shape 143"/>
          <p:cNvPicPr preferRelativeResize="0"/>
          <p:nvPr/>
        </p:nvPicPr>
        <p:blipFill rotWithShape="1">
          <a:blip r:embed="rId25">
            <a:alphaModFix/>
          </a:blip>
          <a:srcRect b="0" l="0" r="0" t="0"/>
          <a:stretch/>
        </p:blipFill>
        <p:spPr>
          <a:xfrm>
            <a:off x="62242" y="6383767"/>
            <a:ext cx="1407600" cy="378600"/>
          </a:xfrm>
          <a:prstGeom prst="rect">
            <a:avLst/>
          </a:prstGeom>
          <a:noFill/>
          <a:ln>
            <a:noFill/>
          </a:ln>
        </p:spPr>
      </p:pic>
      <p:pic>
        <p:nvPicPr>
          <p:cNvPr descr="Image result for xpedient logistics logo" id="144" name="Shape 144"/>
          <p:cNvPicPr preferRelativeResize="0"/>
          <p:nvPr/>
        </p:nvPicPr>
        <p:blipFill rotWithShape="1">
          <a:blip r:embed="rId26">
            <a:alphaModFix/>
          </a:blip>
          <a:srcRect b="0" l="0" r="0" t="0"/>
          <a:stretch/>
        </p:blipFill>
        <p:spPr>
          <a:xfrm>
            <a:off x="3994466" y="4683500"/>
            <a:ext cx="996132" cy="577199"/>
          </a:xfrm>
          <a:prstGeom prst="rect">
            <a:avLst/>
          </a:prstGeom>
          <a:noFill/>
          <a:ln>
            <a:noFill/>
          </a:ln>
        </p:spPr>
      </p:pic>
      <p:sp>
        <p:nvSpPr>
          <p:cNvPr id="145" name="Shape 145"/>
          <p:cNvSpPr txBox="1"/>
          <p:nvPr/>
        </p:nvSpPr>
        <p:spPr>
          <a:xfrm>
            <a:off x="1745033" y="5236060"/>
            <a:ext cx="1273600" cy="510000"/>
          </a:xfrm>
          <a:prstGeom prst="rect">
            <a:avLst/>
          </a:prstGeom>
          <a:noFill/>
          <a:ln>
            <a:noFill/>
          </a:ln>
        </p:spPr>
        <p:txBody>
          <a:bodyPr anchorCtr="0" anchor="t" bIns="121900" lIns="121900" rIns="121900" wrap="square" tIns="121900">
            <a:noAutofit/>
          </a:bodyPr>
          <a:lstStyle/>
          <a:p>
            <a:pPr indent="0" lvl="0" marL="0" marR="0" rtl="0" algn="l">
              <a:spcBef>
                <a:spcPts val="0"/>
              </a:spcBef>
              <a:spcAft>
                <a:spcPts val="0"/>
              </a:spcAft>
              <a:buSzPct val="25000"/>
              <a:buNone/>
            </a:pPr>
            <a:r>
              <a:rPr lang="en-US" sz="1333">
                <a:solidFill>
                  <a:schemeClr val="dk1"/>
                </a:solidFill>
                <a:latin typeface="Calibri"/>
                <a:ea typeface="Calibri"/>
                <a:cs typeface="Calibri"/>
                <a:sym typeface="Calibri"/>
              </a:rPr>
              <a:t>Debt Collection</a:t>
            </a:r>
          </a:p>
        </p:txBody>
      </p:sp>
      <p:pic>
        <p:nvPicPr>
          <p:cNvPr descr="Image result for wakefield &amp; associates logo" id="146" name="Shape 146"/>
          <p:cNvPicPr preferRelativeResize="0"/>
          <p:nvPr/>
        </p:nvPicPr>
        <p:blipFill rotWithShape="1">
          <a:blip r:embed="rId27">
            <a:alphaModFix/>
          </a:blip>
          <a:srcRect b="0" l="0" r="0" t="0"/>
          <a:stretch/>
        </p:blipFill>
        <p:spPr>
          <a:xfrm>
            <a:off x="1575816" y="5823582"/>
            <a:ext cx="1407766" cy="335176"/>
          </a:xfrm>
          <a:prstGeom prst="rect">
            <a:avLst/>
          </a:prstGeom>
          <a:noFill/>
          <a:ln>
            <a:noFill/>
          </a:ln>
        </p:spPr>
      </p:pic>
      <p:sp>
        <p:nvSpPr>
          <p:cNvPr id="147" name="Shape 147"/>
          <p:cNvSpPr txBox="1"/>
          <p:nvPr/>
        </p:nvSpPr>
        <p:spPr>
          <a:xfrm>
            <a:off x="5673075" y="3460075"/>
            <a:ext cx="2334300" cy="548400"/>
          </a:xfrm>
          <a:prstGeom prst="rect">
            <a:avLst/>
          </a:prstGeom>
          <a:solidFill>
            <a:schemeClr val="accent1"/>
          </a:solidFill>
          <a:ln cap="flat" cmpd="sng" w="9525">
            <a:solidFill>
              <a:schemeClr val="dk2">
                <a:alpha val="0"/>
              </a:schemeClr>
            </a:solidFill>
            <a:prstDash val="solid"/>
            <a:round/>
            <a:headEnd len="med" w="med" type="none"/>
            <a:tailEnd len="med" w="med" type="none"/>
          </a:ln>
        </p:spPr>
        <p:txBody>
          <a:bodyPr anchorCtr="0" anchor="ctr" bIns="121900" lIns="121900" rIns="121900" wrap="square" tIns="121900">
            <a:noAutofit/>
          </a:bodyPr>
          <a:lstStyle/>
          <a:p>
            <a:pPr indent="0" lvl="0" marL="0" marR="0" rtl="0" algn="l">
              <a:lnSpc>
                <a:spcPct val="100000"/>
              </a:lnSpc>
              <a:spcBef>
                <a:spcPts val="0"/>
              </a:spcBef>
              <a:spcAft>
                <a:spcPts val="0"/>
              </a:spcAft>
              <a:buSzPct val="25000"/>
              <a:buNone/>
            </a:pPr>
            <a:r>
              <a:rPr lang="en-US" sz="1333">
                <a:solidFill>
                  <a:schemeClr val="dk1"/>
                </a:solidFill>
                <a:latin typeface="Calibri"/>
                <a:ea typeface="Calibri"/>
                <a:cs typeface="Calibri"/>
                <a:sym typeface="Calibri"/>
              </a:rPr>
              <a:t>Leisure </a:t>
            </a:r>
            <a:r>
              <a:rPr lang="en-US" sz="1333">
                <a:solidFill>
                  <a:schemeClr val="dk1"/>
                </a:solidFill>
                <a:latin typeface="Calibri"/>
                <a:ea typeface="Calibri"/>
                <a:cs typeface="Calibri"/>
                <a:sym typeface="Calibri"/>
              </a:rPr>
              <a:t>and</a:t>
            </a:r>
            <a:r>
              <a:rPr lang="en-US" sz="1333">
                <a:solidFill>
                  <a:schemeClr val="dk1"/>
                </a:solidFill>
                <a:latin typeface="Calibri"/>
                <a:ea typeface="Calibri"/>
                <a:cs typeface="Calibri"/>
                <a:sym typeface="Calibri"/>
              </a:rPr>
              <a:t> Hospitality</a:t>
            </a:r>
          </a:p>
        </p:txBody>
      </p:sp>
      <p:pic>
        <p:nvPicPr>
          <p:cNvPr descr="File:Grand Forks International Airport logo.svg" id="148" name="Shape 148"/>
          <p:cNvPicPr preferRelativeResize="0"/>
          <p:nvPr/>
        </p:nvPicPr>
        <p:blipFill rotWithShape="1">
          <a:blip r:embed="rId28">
            <a:alphaModFix/>
          </a:blip>
          <a:srcRect b="0" l="0" r="0" t="0"/>
          <a:stretch/>
        </p:blipFill>
        <p:spPr>
          <a:xfrm>
            <a:off x="4067601" y="5387260"/>
            <a:ext cx="996166" cy="377735"/>
          </a:xfrm>
          <a:prstGeom prst="rect">
            <a:avLst/>
          </a:prstGeom>
          <a:noFill/>
          <a:ln>
            <a:noFill/>
          </a:ln>
        </p:spPr>
      </p:pic>
      <p:sp>
        <p:nvSpPr>
          <p:cNvPr id="149" name="Shape 149"/>
          <p:cNvSpPr txBox="1"/>
          <p:nvPr/>
        </p:nvSpPr>
        <p:spPr>
          <a:xfrm>
            <a:off x="8287649" y="106978"/>
            <a:ext cx="1273500" cy="4062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Oil, Gas</a:t>
            </a:r>
          </a:p>
        </p:txBody>
      </p:sp>
      <p:pic>
        <p:nvPicPr>
          <p:cNvPr descr="Image result for Sce nv logo" id="150" name="Shape 150"/>
          <p:cNvPicPr preferRelativeResize="0"/>
          <p:nvPr/>
        </p:nvPicPr>
        <p:blipFill rotWithShape="1">
          <a:blip r:embed="rId29">
            <a:alphaModFix/>
          </a:blip>
          <a:srcRect b="0" l="0" r="0" t="0"/>
          <a:stretch/>
        </p:blipFill>
        <p:spPr>
          <a:xfrm>
            <a:off x="8537307" y="868886"/>
            <a:ext cx="741000" cy="741000"/>
          </a:xfrm>
          <a:prstGeom prst="rect">
            <a:avLst/>
          </a:prstGeom>
          <a:noFill/>
          <a:ln>
            <a:noFill/>
          </a:ln>
        </p:spPr>
      </p:pic>
      <p:sp>
        <p:nvSpPr>
          <p:cNvPr id="151" name="Shape 151"/>
          <p:cNvSpPr txBox="1"/>
          <p:nvPr/>
        </p:nvSpPr>
        <p:spPr>
          <a:xfrm>
            <a:off x="9938324" y="5267275"/>
            <a:ext cx="2247600" cy="510000"/>
          </a:xfrm>
          <a:prstGeom prst="rect">
            <a:avLst/>
          </a:prstGeom>
          <a:solidFill>
            <a:schemeClr val="accent1"/>
          </a:solidFill>
          <a:ln cap="flat" cmpd="sng" w="9525">
            <a:solidFill>
              <a:schemeClr val="dk2">
                <a:alpha val="0"/>
              </a:schemeClr>
            </a:solidFill>
            <a:prstDash val="solid"/>
            <a:round/>
            <a:headEnd len="med" w="med" type="none"/>
            <a:tailEnd len="med" w="med" type="none"/>
          </a:ln>
        </p:spPr>
        <p:txBody>
          <a:bodyPr anchorCtr="0" anchor="ctr" bIns="121900" lIns="121900" rIns="121900" wrap="square" tIns="121900">
            <a:noAutofit/>
          </a:bodyPr>
          <a:lstStyle/>
          <a:p>
            <a:pPr indent="0" lvl="0" marL="0" marR="0" rtl="0" algn="l">
              <a:lnSpc>
                <a:spcPct val="100000"/>
              </a:lnSpc>
              <a:spcBef>
                <a:spcPts val="0"/>
              </a:spcBef>
              <a:spcAft>
                <a:spcPts val="0"/>
              </a:spcAft>
              <a:buSzPct val="25000"/>
              <a:buNone/>
            </a:pPr>
            <a:r>
              <a:rPr lang="en-US" sz="1333">
                <a:solidFill>
                  <a:schemeClr val="dk1"/>
                </a:solidFill>
                <a:latin typeface="Calibri"/>
                <a:ea typeface="Calibri"/>
                <a:cs typeface="Calibri"/>
                <a:sym typeface="Calibri"/>
              </a:rPr>
              <a:t>Renewables</a:t>
            </a:r>
          </a:p>
        </p:txBody>
      </p:sp>
      <p:pic>
        <p:nvPicPr>
          <p:cNvPr descr="Image result for vineyard wind" id="152" name="Shape 152"/>
          <p:cNvPicPr preferRelativeResize="0"/>
          <p:nvPr/>
        </p:nvPicPr>
        <p:blipFill rotWithShape="1">
          <a:blip r:embed="rId30">
            <a:alphaModFix/>
          </a:blip>
          <a:srcRect b="0" l="0" r="0" t="0"/>
          <a:stretch/>
        </p:blipFill>
        <p:spPr>
          <a:xfrm>
            <a:off x="10122475" y="5895474"/>
            <a:ext cx="1749900" cy="411300"/>
          </a:xfrm>
          <a:prstGeom prst="rect">
            <a:avLst/>
          </a:prstGeom>
          <a:noFill/>
          <a:ln>
            <a:noFill/>
          </a:ln>
        </p:spPr>
      </p:pic>
      <p:pic>
        <p:nvPicPr>
          <p:cNvPr descr="Logo" id="153" name="Shape 153"/>
          <p:cNvPicPr preferRelativeResize="0"/>
          <p:nvPr/>
        </p:nvPicPr>
        <p:blipFill rotWithShape="1">
          <a:blip r:embed="rId31">
            <a:alphaModFix/>
          </a:blip>
          <a:srcRect b="0" l="0" r="0" t="0"/>
          <a:stretch/>
        </p:blipFill>
        <p:spPr>
          <a:xfrm>
            <a:off x="1775250" y="3666507"/>
            <a:ext cx="1213198" cy="253977"/>
          </a:xfrm>
          <a:prstGeom prst="rect">
            <a:avLst/>
          </a:prstGeom>
          <a:noFill/>
          <a:ln>
            <a:noFill/>
          </a:ln>
        </p:spPr>
      </p:pic>
      <p:sp>
        <p:nvSpPr>
          <p:cNvPr id="154" name="Shape 154"/>
          <p:cNvSpPr txBox="1"/>
          <p:nvPr/>
        </p:nvSpPr>
        <p:spPr>
          <a:xfrm>
            <a:off x="7969800" y="1870275"/>
            <a:ext cx="1874100" cy="335100"/>
          </a:xfrm>
          <a:prstGeom prst="rect">
            <a:avLst/>
          </a:prstGeom>
          <a:solidFill>
            <a:srgbClr val="4A86E8"/>
          </a:solidFill>
          <a:ln>
            <a:noFill/>
          </a:ln>
        </p:spPr>
        <p:txBody>
          <a:bodyPr anchorCtr="0" anchor="t" bIns="121900" lIns="121900" rIns="121900" wrap="square" tIns="121900">
            <a:noAutofit/>
          </a:bodyPr>
          <a:lstStyle/>
          <a:p>
            <a:pPr indent="0" lvl="0" marL="0" marR="0" rtl="0" algn="l">
              <a:spcBef>
                <a:spcPts val="0"/>
              </a:spcBef>
              <a:spcAft>
                <a:spcPts val="0"/>
              </a:spcAft>
              <a:buSzPct val="25000"/>
              <a:buNone/>
            </a:pPr>
            <a:r>
              <a:rPr lang="en-US" sz="1333">
                <a:solidFill>
                  <a:schemeClr val="dk1"/>
                </a:solidFill>
                <a:latin typeface="Calibri"/>
                <a:ea typeface="Calibri"/>
                <a:cs typeface="Calibri"/>
                <a:sym typeface="Calibri"/>
              </a:rPr>
              <a:t>Oil</a:t>
            </a:r>
          </a:p>
        </p:txBody>
      </p:sp>
      <p:pic>
        <p:nvPicPr>
          <p:cNvPr descr="Image result for reliance ofs" id="155" name="Shape 155"/>
          <p:cNvPicPr preferRelativeResize="0"/>
          <p:nvPr/>
        </p:nvPicPr>
        <p:blipFill rotWithShape="1">
          <a:blip r:embed="rId32">
            <a:alphaModFix/>
          </a:blip>
          <a:srcRect b="0" l="0" r="0" t="0"/>
          <a:stretch/>
        </p:blipFill>
        <p:spPr>
          <a:xfrm>
            <a:off x="8232825" y="2237400"/>
            <a:ext cx="1434664" cy="378598"/>
          </a:xfrm>
          <a:prstGeom prst="rect">
            <a:avLst/>
          </a:prstGeom>
          <a:noFill/>
          <a:ln>
            <a:noFill/>
          </a:ln>
        </p:spPr>
      </p:pic>
      <p:sp>
        <p:nvSpPr>
          <p:cNvPr id="156" name="Shape 156"/>
          <p:cNvSpPr txBox="1"/>
          <p:nvPr/>
        </p:nvSpPr>
        <p:spPr>
          <a:xfrm>
            <a:off x="5692500" y="4615775"/>
            <a:ext cx="2258100" cy="608400"/>
          </a:xfrm>
          <a:prstGeom prst="rect">
            <a:avLst/>
          </a:prstGeom>
          <a:solidFill>
            <a:schemeClr val="accent1"/>
          </a:solidFill>
          <a:ln cap="flat" cmpd="sng" w="9525">
            <a:solidFill>
              <a:schemeClr val="dk2">
                <a:alpha val="0"/>
              </a:schemeClr>
            </a:solidFill>
            <a:prstDash val="solid"/>
            <a:round/>
            <a:headEnd len="med" w="med" type="none"/>
            <a:tailEnd len="med" w="med" type="none"/>
          </a:ln>
        </p:spPr>
        <p:txBody>
          <a:bodyPr anchorCtr="0" anchor="ctr" bIns="121900" lIns="121900" rIns="121900" wrap="square" tIns="121900">
            <a:noAutofit/>
          </a:bodyPr>
          <a:lstStyle/>
          <a:p>
            <a:pPr indent="0" lvl="0" marL="0" marR="0" rtl="0" algn="l">
              <a:lnSpc>
                <a:spcPct val="100000"/>
              </a:lnSpc>
              <a:spcBef>
                <a:spcPts val="0"/>
              </a:spcBef>
              <a:spcAft>
                <a:spcPts val="0"/>
              </a:spcAft>
              <a:buSzPct val="25000"/>
              <a:buNone/>
            </a:pPr>
            <a:r>
              <a:rPr lang="en-US" sz="1333">
                <a:solidFill>
                  <a:schemeClr val="dk1"/>
                </a:solidFill>
                <a:latin typeface="Calibri"/>
                <a:ea typeface="Calibri"/>
                <a:cs typeface="Calibri"/>
                <a:sym typeface="Calibri"/>
              </a:rPr>
              <a:t>Apparrel</a:t>
            </a:r>
          </a:p>
        </p:txBody>
      </p:sp>
      <p:pic>
        <p:nvPicPr>
          <p:cNvPr descr="Image result for revolve clothing" id="157" name="Shape 157"/>
          <p:cNvPicPr preferRelativeResize="0"/>
          <p:nvPr/>
        </p:nvPicPr>
        <p:blipFill rotWithShape="1">
          <a:blip r:embed="rId33">
            <a:alphaModFix/>
          </a:blip>
          <a:srcRect b="0" l="0" r="0" t="0"/>
          <a:stretch/>
        </p:blipFill>
        <p:spPr>
          <a:xfrm>
            <a:off x="5979967" y="5065432"/>
            <a:ext cx="1273599" cy="996132"/>
          </a:xfrm>
          <a:prstGeom prst="rect">
            <a:avLst/>
          </a:prstGeom>
          <a:noFill/>
          <a:ln>
            <a:noFill/>
          </a:ln>
        </p:spPr>
      </p:pic>
      <p:sp>
        <p:nvSpPr>
          <p:cNvPr id="158" name="Shape 158"/>
          <p:cNvSpPr txBox="1"/>
          <p:nvPr/>
        </p:nvSpPr>
        <p:spPr>
          <a:xfrm>
            <a:off x="7997775" y="5284150"/>
            <a:ext cx="1976100" cy="559200"/>
          </a:xfrm>
          <a:prstGeom prst="rect">
            <a:avLst/>
          </a:prstGeom>
          <a:solidFill>
            <a:schemeClr val="accent1"/>
          </a:solidFill>
          <a:ln cap="flat" cmpd="sng" w="9525">
            <a:solidFill>
              <a:schemeClr val="dk2">
                <a:alpha val="0"/>
              </a:schemeClr>
            </a:solidFill>
            <a:prstDash val="solid"/>
            <a:round/>
            <a:headEnd len="med" w="med" type="none"/>
            <a:tailEnd len="med" w="med" type="none"/>
          </a:ln>
        </p:spPr>
        <p:txBody>
          <a:bodyPr anchorCtr="0" anchor="ctr" bIns="121900" lIns="121900" rIns="121900" wrap="square" tIns="121900">
            <a:noAutofit/>
          </a:bodyPr>
          <a:lstStyle/>
          <a:p>
            <a:pPr indent="0" lvl="0" marL="0" marR="0" rtl="0" algn="l">
              <a:lnSpc>
                <a:spcPct val="100000"/>
              </a:lnSpc>
              <a:spcBef>
                <a:spcPts val="0"/>
              </a:spcBef>
              <a:spcAft>
                <a:spcPts val="0"/>
              </a:spcAft>
              <a:buSzPct val="25000"/>
              <a:buNone/>
            </a:pPr>
            <a:r>
              <a:rPr lang="en-US" sz="1333">
                <a:solidFill>
                  <a:schemeClr val="dk1"/>
                </a:solidFill>
                <a:latin typeface="Calibri"/>
                <a:ea typeface="Calibri"/>
                <a:cs typeface="Calibri"/>
                <a:sym typeface="Calibri"/>
              </a:rPr>
              <a:t>Real Estate</a:t>
            </a:r>
          </a:p>
        </p:txBody>
      </p:sp>
      <p:pic>
        <p:nvPicPr>
          <p:cNvPr id="159" name="Shape 159"/>
          <p:cNvPicPr preferRelativeResize="0"/>
          <p:nvPr/>
        </p:nvPicPr>
        <p:blipFill rotWithShape="1">
          <a:blip r:embed="rId34">
            <a:alphaModFix/>
          </a:blip>
          <a:srcRect b="0" l="0" r="0" t="0"/>
          <a:stretch/>
        </p:blipFill>
        <p:spPr>
          <a:xfrm>
            <a:off x="8454275" y="5861823"/>
            <a:ext cx="866331" cy="345408"/>
          </a:xfrm>
          <a:prstGeom prst="rect">
            <a:avLst/>
          </a:prstGeom>
          <a:noFill/>
          <a:ln>
            <a:noFill/>
          </a:ln>
        </p:spPr>
      </p:pic>
      <p:pic>
        <p:nvPicPr>
          <p:cNvPr id="160" name="Shape 160"/>
          <p:cNvPicPr preferRelativeResize="0"/>
          <p:nvPr/>
        </p:nvPicPr>
        <p:blipFill rotWithShape="1">
          <a:blip r:embed="rId35">
            <a:alphaModFix/>
          </a:blip>
          <a:srcRect b="0" l="0" r="0" t="0"/>
          <a:stretch/>
        </p:blipFill>
        <p:spPr>
          <a:xfrm>
            <a:off x="88666" y="5824096"/>
            <a:ext cx="996166" cy="383137"/>
          </a:xfrm>
          <a:prstGeom prst="rect">
            <a:avLst/>
          </a:prstGeom>
          <a:noFill/>
          <a:ln>
            <a:noFill/>
          </a:ln>
        </p:spPr>
      </p:pic>
      <p:sp>
        <p:nvSpPr>
          <p:cNvPr id="161" name="Shape 161"/>
          <p:cNvSpPr txBox="1"/>
          <p:nvPr/>
        </p:nvSpPr>
        <p:spPr>
          <a:xfrm>
            <a:off x="8295675" y="2853749"/>
            <a:ext cx="1123598" cy="254000"/>
          </a:xfrm>
          <a:prstGeom prst="rect">
            <a:avLst/>
          </a:prstGeom>
          <a:noFill/>
          <a:ln>
            <a:noFill/>
          </a:ln>
        </p:spPr>
        <p:txBody>
          <a:bodyPr anchorCtr="0" anchor="t" bIns="121900" lIns="121900" rIns="121900" wrap="square" tIns="121900">
            <a:noAutofit/>
          </a:bodyPr>
          <a:lstStyle/>
          <a:p>
            <a:pPr indent="0" lvl="0" marL="0" marR="0" rtl="0" algn="ctr">
              <a:spcBef>
                <a:spcPts val="0"/>
              </a:spcBef>
              <a:spcAft>
                <a:spcPts val="0"/>
              </a:spcAft>
              <a:buSzPct val="25000"/>
              <a:buNone/>
            </a:pPr>
            <a:r>
              <a:rPr b="1" lang="en-US" sz="1333">
                <a:solidFill>
                  <a:schemeClr val="lt1"/>
                </a:solidFill>
                <a:latin typeface="Calibri"/>
                <a:ea typeface="Calibri"/>
                <a:cs typeface="Calibri"/>
                <a:sym typeface="Calibri"/>
              </a:rPr>
              <a:t>Media</a:t>
            </a:r>
          </a:p>
        </p:txBody>
      </p:sp>
      <p:pic>
        <p:nvPicPr>
          <p:cNvPr id="162" name="Shape 162"/>
          <p:cNvPicPr preferRelativeResize="0"/>
          <p:nvPr/>
        </p:nvPicPr>
        <p:blipFill rotWithShape="1">
          <a:blip r:embed="rId36">
            <a:alphaModFix/>
          </a:blip>
          <a:srcRect b="0" l="0" r="0" t="0"/>
          <a:stretch/>
        </p:blipFill>
        <p:spPr>
          <a:xfrm flipH="1">
            <a:off x="8324634" y="3466000"/>
            <a:ext cx="908100" cy="509865"/>
          </a:xfrm>
          <a:prstGeom prst="rect">
            <a:avLst/>
          </a:prstGeom>
          <a:noFill/>
          <a:ln>
            <a:noFill/>
          </a:ln>
        </p:spPr>
      </p:pic>
      <p:pic>
        <p:nvPicPr>
          <p:cNvPr id="163" name="Shape 163"/>
          <p:cNvPicPr preferRelativeResize="0"/>
          <p:nvPr/>
        </p:nvPicPr>
        <p:blipFill rotWithShape="1">
          <a:blip r:embed="rId37">
            <a:alphaModFix/>
          </a:blip>
          <a:srcRect b="0" l="0" r="0" t="0"/>
          <a:stretch/>
        </p:blipFill>
        <p:spPr>
          <a:xfrm>
            <a:off x="8347971" y="4594880"/>
            <a:ext cx="1097473" cy="406064"/>
          </a:xfrm>
          <a:prstGeom prst="rect">
            <a:avLst/>
          </a:prstGeom>
          <a:noFill/>
          <a:ln>
            <a:noFill/>
          </a:ln>
        </p:spPr>
      </p:pic>
      <p:sp>
        <p:nvSpPr>
          <p:cNvPr id="164" name="Shape 164"/>
          <p:cNvSpPr txBox="1"/>
          <p:nvPr/>
        </p:nvSpPr>
        <p:spPr>
          <a:xfrm>
            <a:off x="8029400" y="4017400"/>
            <a:ext cx="1874100" cy="510000"/>
          </a:xfrm>
          <a:prstGeom prst="rect">
            <a:avLst/>
          </a:prstGeom>
          <a:solidFill>
            <a:schemeClr val="accent1"/>
          </a:solidFill>
          <a:ln cap="flat" cmpd="sng" w="9525">
            <a:solidFill>
              <a:schemeClr val="dk2">
                <a:alpha val="0"/>
              </a:schemeClr>
            </a:solidFill>
            <a:prstDash val="solid"/>
            <a:round/>
            <a:headEnd len="med" w="med" type="none"/>
            <a:tailEnd len="med" w="med" type="none"/>
          </a:ln>
        </p:spPr>
        <p:txBody>
          <a:bodyPr anchorCtr="0" anchor="ctr" bIns="121900" lIns="121900" rIns="121900" wrap="square" tIns="121900">
            <a:noAutofit/>
          </a:bodyPr>
          <a:lstStyle/>
          <a:p>
            <a:pPr indent="-69850" lvl="0" marL="0" marR="0" rtl="0" algn="l">
              <a:lnSpc>
                <a:spcPct val="100000"/>
              </a:lnSpc>
              <a:spcBef>
                <a:spcPts val="0"/>
              </a:spcBef>
              <a:spcAft>
                <a:spcPts val="0"/>
              </a:spcAft>
              <a:buClr>
                <a:srgbClr val="000000"/>
              </a:buClr>
              <a:buFont typeface="Arial"/>
              <a:buNone/>
            </a:pPr>
            <a:r>
              <a:rPr lang="en-US"/>
              <a:t>Insurance</a:t>
            </a:r>
          </a:p>
        </p:txBody>
      </p:sp>
      <p:cxnSp>
        <p:nvCxnSpPr>
          <p:cNvPr id="165" name="Shape 165"/>
          <p:cNvCxnSpPr/>
          <p:nvPr/>
        </p:nvCxnSpPr>
        <p:spPr>
          <a:xfrm>
            <a:off x="1507137" y="29633"/>
            <a:ext cx="63900" cy="6832500"/>
          </a:xfrm>
          <a:prstGeom prst="straightConnector1">
            <a:avLst/>
          </a:prstGeom>
          <a:noFill/>
          <a:ln cap="flat" cmpd="sng" w="9525">
            <a:solidFill>
              <a:schemeClr val="dk2"/>
            </a:solidFill>
            <a:prstDash val="solid"/>
            <a:round/>
            <a:headEnd len="med" w="med" type="none"/>
            <a:tailEnd len="med" w="med" type="none"/>
          </a:ln>
        </p:spPr>
      </p:cxnSp>
      <p:cxnSp>
        <p:nvCxnSpPr>
          <p:cNvPr id="166" name="Shape 166"/>
          <p:cNvCxnSpPr/>
          <p:nvPr/>
        </p:nvCxnSpPr>
        <p:spPr>
          <a:xfrm>
            <a:off x="3384300" y="25533"/>
            <a:ext cx="76799" cy="6858000"/>
          </a:xfrm>
          <a:prstGeom prst="straightConnector1">
            <a:avLst/>
          </a:prstGeom>
          <a:noFill/>
          <a:ln cap="flat" cmpd="sng" w="9525">
            <a:solidFill>
              <a:schemeClr val="dk2"/>
            </a:solidFill>
            <a:prstDash val="solid"/>
            <a:round/>
            <a:headEnd len="med" w="med" type="none"/>
            <a:tailEnd len="med" w="med" type="none"/>
          </a:ln>
        </p:spPr>
      </p:cxnSp>
      <p:cxnSp>
        <p:nvCxnSpPr>
          <p:cNvPr id="167" name="Shape 167"/>
          <p:cNvCxnSpPr/>
          <p:nvPr/>
        </p:nvCxnSpPr>
        <p:spPr>
          <a:xfrm>
            <a:off x="5670300" y="38300"/>
            <a:ext cx="22200" cy="6240000"/>
          </a:xfrm>
          <a:prstGeom prst="straightConnector1">
            <a:avLst/>
          </a:prstGeom>
          <a:noFill/>
          <a:ln cap="flat" cmpd="sng" w="9525">
            <a:solidFill>
              <a:schemeClr val="dk2"/>
            </a:solidFill>
            <a:prstDash val="solid"/>
            <a:round/>
            <a:headEnd len="med" w="med" type="none"/>
            <a:tailEnd len="med" w="med" type="none"/>
          </a:ln>
        </p:spPr>
      </p:cxnSp>
      <p:cxnSp>
        <p:nvCxnSpPr>
          <p:cNvPr id="168" name="Shape 168"/>
          <p:cNvCxnSpPr/>
          <p:nvPr/>
        </p:nvCxnSpPr>
        <p:spPr>
          <a:xfrm>
            <a:off x="12766" y="1826233"/>
            <a:ext cx="12221600" cy="0"/>
          </a:xfrm>
          <a:prstGeom prst="straightConnector1">
            <a:avLst/>
          </a:prstGeom>
          <a:noFill/>
          <a:ln cap="flat" cmpd="sng" w="9525">
            <a:solidFill>
              <a:schemeClr val="dk2"/>
            </a:solidFill>
            <a:prstDash val="solid"/>
            <a:round/>
            <a:headEnd len="med" w="med" type="none"/>
            <a:tailEnd len="med" w="med" type="none"/>
          </a:ln>
        </p:spPr>
      </p:cxnSp>
      <p:cxnSp>
        <p:nvCxnSpPr>
          <p:cNvPr id="169" name="Shape 169"/>
          <p:cNvCxnSpPr/>
          <p:nvPr/>
        </p:nvCxnSpPr>
        <p:spPr>
          <a:xfrm flipH="1" rot="10800000">
            <a:off x="5150" y="2743400"/>
            <a:ext cx="12215700" cy="46200"/>
          </a:xfrm>
          <a:prstGeom prst="straightConnector1">
            <a:avLst/>
          </a:prstGeom>
          <a:noFill/>
          <a:ln cap="flat" cmpd="sng" w="9525">
            <a:solidFill>
              <a:schemeClr val="dk2"/>
            </a:solidFill>
            <a:prstDash val="solid"/>
            <a:round/>
            <a:headEnd len="med" w="med" type="none"/>
            <a:tailEnd len="med" w="med" type="none"/>
          </a:ln>
        </p:spPr>
      </p:cxnSp>
      <p:cxnSp>
        <p:nvCxnSpPr>
          <p:cNvPr id="170" name="Shape 170"/>
          <p:cNvCxnSpPr/>
          <p:nvPr/>
        </p:nvCxnSpPr>
        <p:spPr>
          <a:xfrm flipH="1" rot="10800000">
            <a:off x="-5150" y="3403300"/>
            <a:ext cx="12215700" cy="61800"/>
          </a:xfrm>
          <a:prstGeom prst="straightConnector1">
            <a:avLst/>
          </a:prstGeom>
          <a:noFill/>
          <a:ln cap="flat" cmpd="sng" w="9525">
            <a:solidFill>
              <a:schemeClr val="dk2"/>
            </a:solidFill>
            <a:prstDash val="solid"/>
            <a:round/>
            <a:headEnd len="med" w="med" type="none"/>
            <a:tailEnd len="med" w="med" type="none"/>
          </a:ln>
        </p:spPr>
      </p:cxnSp>
      <p:cxnSp>
        <p:nvCxnSpPr>
          <p:cNvPr id="171" name="Shape 171"/>
          <p:cNvCxnSpPr/>
          <p:nvPr/>
        </p:nvCxnSpPr>
        <p:spPr>
          <a:xfrm>
            <a:off x="66" y="4017482"/>
            <a:ext cx="12220500" cy="14700"/>
          </a:xfrm>
          <a:prstGeom prst="straightConnector1">
            <a:avLst/>
          </a:prstGeom>
          <a:noFill/>
          <a:ln cap="flat" cmpd="sng" w="9525">
            <a:solidFill>
              <a:schemeClr val="dk2"/>
            </a:solidFill>
            <a:prstDash val="solid"/>
            <a:round/>
            <a:headEnd len="med" w="med" type="none"/>
            <a:tailEnd len="med" w="med" type="none"/>
          </a:ln>
        </p:spPr>
      </p:cxnSp>
      <p:pic>
        <p:nvPicPr>
          <p:cNvPr id="172" name="Shape 172"/>
          <p:cNvPicPr preferRelativeResize="0"/>
          <p:nvPr/>
        </p:nvPicPr>
        <p:blipFill rotWithShape="1">
          <a:blip r:embed="rId38">
            <a:alphaModFix/>
          </a:blip>
          <a:srcRect b="0" l="0" r="0" t="0"/>
          <a:stretch/>
        </p:blipFill>
        <p:spPr>
          <a:xfrm>
            <a:off x="6056867" y="4084233"/>
            <a:ext cx="1273399" cy="525787"/>
          </a:xfrm>
          <a:prstGeom prst="rect">
            <a:avLst/>
          </a:prstGeom>
          <a:noFill/>
          <a:ln>
            <a:noFill/>
          </a:ln>
        </p:spPr>
      </p:pic>
      <p:cxnSp>
        <p:nvCxnSpPr>
          <p:cNvPr id="173" name="Shape 173"/>
          <p:cNvCxnSpPr/>
          <p:nvPr/>
        </p:nvCxnSpPr>
        <p:spPr>
          <a:xfrm flipH="1" rot="10800000">
            <a:off x="0" y="4579000"/>
            <a:ext cx="12210300" cy="44100"/>
          </a:xfrm>
          <a:prstGeom prst="straightConnector1">
            <a:avLst/>
          </a:prstGeom>
          <a:noFill/>
          <a:ln cap="flat" cmpd="sng" w="9525">
            <a:solidFill>
              <a:schemeClr val="dk2"/>
            </a:solidFill>
            <a:prstDash val="solid"/>
            <a:round/>
            <a:headEnd len="med" w="med" type="none"/>
            <a:tailEnd len="med" w="med" type="none"/>
          </a:ln>
        </p:spPr>
      </p:cxnSp>
      <p:cxnSp>
        <p:nvCxnSpPr>
          <p:cNvPr id="174" name="Shape 174"/>
          <p:cNvCxnSpPr>
            <a:stCxn id="142" idx="0"/>
          </p:cNvCxnSpPr>
          <p:nvPr/>
        </p:nvCxnSpPr>
        <p:spPr>
          <a:xfrm>
            <a:off x="675599" y="5333171"/>
            <a:ext cx="0" cy="405900"/>
          </a:xfrm>
          <a:prstGeom prst="straightConnector1">
            <a:avLst/>
          </a:prstGeom>
          <a:noFill/>
          <a:ln cap="flat" cmpd="sng" w="9525">
            <a:solidFill>
              <a:schemeClr val="dk2"/>
            </a:solidFill>
            <a:prstDash val="solid"/>
            <a:round/>
            <a:headEnd len="med" w="med" type="none"/>
            <a:tailEnd len="med" w="med" type="none"/>
          </a:ln>
        </p:spPr>
      </p:cxnSp>
      <p:cxnSp>
        <p:nvCxnSpPr>
          <p:cNvPr id="175" name="Shape 175"/>
          <p:cNvCxnSpPr/>
          <p:nvPr/>
        </p:nvCxnSpPr>
        <p:spPr>
          <a:xfrm flipH="1" rot="10800000">
            <a:off x="0" y="5238967"/>
            <a:ext cx="12231000" cy="9900"/>
          </a:xfrm>
          <a:prstGeom prst="straightConnector1">
            <a:avLst/>
          </a:prstGeom>
          <a:noFill/>
          <a:ln cap="flat" cmpd="sng" w="9525">
            <a:solidFill>
              <a:schemeClr val="dk2"/>
            </a:solidFill>
            <a:prstDash val="solid"/>
            <a:round/>
            <a:headEnd len="med" w="med" type="none"/>
            <a:tailEnd len="med" w="med" type="none"/>
          </a:ln>
        </p:spPr>
      </p:cxnSp>
      <p:cxnSp>
        <p:nvCxnSpPr>
          <p:cNvPr id="176" name="Shape 176"/>
          <p:cNvCxnSpPr/>
          <p:nvPr/>
        </p:nvCxnSpPr>
        <p:spPr>
          <a:xfrm>
            <a:off x="10325" y="5795775"/>
            <a:ext cx="12189600" cy="41100"/>
          </a:xfrm>
          <a:prstGeom prst="straightConnector1">
            <a:avLst/>
          </a:prstGeom>
          <a:noFill/>
          <a:ln cap="flat" cmpd="sng" w="9525">
            <a:solidFill>
              <a:schemeClr val="dk2"/>
            </a:solidFill>
            <a:prstDash val="solid"/>
            <a:round/>
            <a:headEnd len="med" w="med" type="none"/>
            <a:tailEnd len="med" w="med" type="none"/>
          </a:ln>
        </p:spPr>
      </p:cxnSp>
      <p:cxnSp>
        <p:nvCxnSpPr>
          <p:cNvPr id="177" name="Shape 177"/>
          <p:cNvCxnSpPr/>
          <p:nvPr/>
        </p:nvCxnSpPr>
        <p:spPr>
          <a:xfrm>
            <a:off x="8007400" y="12766"/>
            <a:ext cx="0" cy="6298800"/>
          </a:xfrm>
          <a:prstGeom prst="straightConnector1">
            <a:avLst/>
          </a:prstGeom>
          <a:noFill/>
          <a:ln cap="flat" cmpd="sng" w="9525">
            <a:solidFill>
              <a:schemeClr val="dk2"/>
            </a:solidFill>
            <a:prstDash val="solid"/>
            <a:round/>
            <a:headEnd len="med" w="med" type="none"/>
            <a:tailEnd len="med" w="med" type="none"/>
          </a:ln>
        </p:spPr>
      </p:cxnSp>
      <p:cxnSp>
        <p:nvCxnSpPr>
          <p:cNvPr id="178" name="Shape 178"/>
          <p:cNvCxnSpPr/>
          <p:nvPr/>
        </p:nvCxnSpPr>
        <p:spPr>
          <a:xfrm>
            <a:off x="9808100" y="25533"/>
            <a:ext cx="153200" cy="6934799"/>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Shape 184"/>
          <p:cNvPicPr preferRelativeResize="0"/>
          <p:nvPr/>
        </p:nvPicPr>
        <p:blipFill>
          <a:blip r:embed="rId3">
            <a:alphaModFix/>
          </a:blip>
          <a:stretch>
            <a:fillRect/>
          </a:stretch>
        </p:blipFill>
        <p:spPr>
          <a:xfrm>
            <a:off x="0" y="0"/>
            <a:ext cx="4413876" cy="6245227"/>
          </a:xfrm>
          <a:prstGeom prst="rect">
            <a:avLst/>
          </a:prstGeom>
          <a:noFill/>
          <a:ln>
            <a:noFill/>
          </a:ln>
        </p:spPr>
      </p:pic>
      <p:sp>
        <p:nvSpPr>
          <p:cNvPr id="185" name="Shape 185"/>
          <p:cNvSpPr txBox="1"/>
          <p:nvPr/>
        </p:nvSpPr>
        <p:spPr>
          <a:xfrm>
            <a:off x="5548275" y="210375"/>
            <a:ext cx="5275800" cy="6636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en-US" sz="3600">
                <a:solidFill>
                  <a:schemeClr val="dk2"/>
                </a:solidFill>
                <a:latin typeface="Lato"/>
                <a:ea typeface="Lato"/>
                <a:cs typeface="Lato"/>
                <a:sym typeface="Lato"/>
              </a:rPr>
              <a:t>Goto Market</a:t>
            </a:r>
          </a:p>
        </p:txBody>
      </p:sp>
      <p:sp>
        <p:nvSpPr>
          <p:cNvPr id="186" name="Shape 186"/>
          <p:cNvSpPr txBox="1"/>
          <p:nvPr/>
        </p:nvSpPr>
        <p:spPr>
          <a:xfrm>
            <a:off x="5067862" y="1174500"/>
            <a:ext cx="3105900" cy="24930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1" lang="en-US" sz="2600">
                <a:solidFill>
                  <a:schemeClr val="dk2"/>
                </a:solidFill>
                <a:latin typeface="Lato"/>
                <a:ea typeface="Lato"/>
                <a:cs typeface="Lato"/>
                <a:sym typeface="Lato"/>
              </a:rPr>
              <a:t>Main Channels:</a:t>
            </a:r>
          </a:p>
          <a:p>
            <a:pPr indent="-304800" lvl="0" marL="457200" marR="0" rtl="0" algn="l">
              <a:lnSpc>
                <a:spcPct val="150000"/>
              </a:lnSpc>
              <a:spcBef>
                <a:spcPts val="0"/>
              </a:spcBef>
              <a:spcAft>
                <a:spcPts val="0"/>
              </a:spcAft>
              <a:buClr>
                <a:schemeClr val="dk2"/>
              </a:buClr>
              <a:buSzPct val="100000"/>
              <a:buFont typeface="Montserrat"/>
              <a:buChar char="●"/>
            </a:pPr>
            <a:r>
              <a:rPr lang="en-US" sz="1200">
                <a:solidFill>
                  <a:schemeClr val="dk2"/>
                </a:solidFill>
                <a:latin typeface="Montserrat"/>
                <a:ea typeface="Montserrat"/>
                <a:cs typeface="Montserrat"/>
                <a:sym typeface="Montserrat"/>
              </a:rPr>
              <a:t>Google Ads</a:t>
            </a:r>
          </a:p>
          <a:p>
            <a:pPr indent="-304800" lvl="0" marL="457200" marR="0" rtl="0" algn="l">
              <a:lnSpc>
                <a:spcPct val="150000"/>
              </a:lnSpc>
              <a:spcBef>
                <a:spcPts val="0"/>
              </a:spcBef>
              <a:spcAft>
                <a:spcPts val="0"/>
              </a:spcAft>
              <a:buClr>
                <a:schemeClr val="dk2"/>
              </a:buClr>
              <a:buSzPct val="100000"/>
              <a:buFont typeface="Montserrat"/>
              <a:buChar char="●"/>
            </a:pPr>
            <a:r>
              <a:rPr lang="en-US" sz="1200">
                <a:solidFill>
                  <a:schemeClr val="dk2"/>
                </a:solidFill>
                <a:latin typeface="Montserrat"/>
                <a:ea typeface="Montserrat"/>
                <a:cs typeface="Montserrat"/>
                <a:sym typeface="Montserrat"/>
              </a:rPr>
              <a:t>ERP Trade Shows/Partners</a:t>
            </a:r>
          </a:p>
          <a:p>
            <a:pPr indent="-304800" lvl="0" marL="457200" marR="0" rtl="0" algn="l">
              <a:lnSpc>
                <a:spcPct val="150000"/>
              </a:lnSpc>
              <a:spcBef>
                <a:spcPts val="0"/>
              </a:spcBef>
              <a:spcAft>
                <a:spcPts val="0"/>
              </a:spcAft>
              <a:buClr>
                <a:schemeClr val="dk2"/>
              </a:buClr>
              <a:buSzPct val="100000"/>
              <a:buFont typeface="Montserrat"/>
              <a:buChar char="●"/>
            </a:pPr>
            <a:r>
              <a:rPr lang="en-US" sz="1200">
                <a:solidFill>
                  <a:schemeClr val="dk2"/>
                </a:solidFill>
                <a:latin typeface="Montserrat"/>
                <a:ea typeface="Montserrat"/>
                <a:cs typeface="Montserrat"/>
                <a:sym typeface="Montserrat"/>
              </a:rPr>
              <a:t>Direct calls/emails</a:t>
            </a:r>
          </a:p>
          <a:p>
            <a:pPr indent="-304800" lvl="0" marL="457200" rtl="0">
              <a:lnSpc>
                <a:spcPct val="150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Organic &amp;  </a:t>
            </a:r>
            <a:r>
              <a:rPr lang="en-US" sz="1200">
                <a:solidFill>
                  <a:schemeClr val="dk2"/>
                </a:solidFill>
                <a:latin typeface="Montserrat"/>
                <a:ea typeface="Montserrat"/>
                <a:cs typeface="Montserrat"/>
                <a:sym typeface="Montserrat"/>
              </a:rPr>
              <a:t>Vendors Virality</a:t>
            </a:r>
          </a:p>
          <a:p>
            <a:pPr indent="0" lvl="0" marL="0" marR="0" rtl="0" algn="l">
              <a:spcBef>
                <a:spcPts val="0"/>
              </a:spcBef>
              <a:spcAft>
                <a:spcPts val="0"/>
              </a:spcAft>
              <a:buNone/>
            </a:pPr>
            <a:r>
              <a:t/>
            </a:r>
            <a:endParaRPr b="1" sz="2600">
              <a:solidFill>
                <a:schemeClr val="dk2"/>
              </a:solidFill>
              <a:latin typeface="Georgia"/>
              <a:ea typeface="Georgia"/>
              <a:cs typeface="Georgia"/>
              <a:sym typeface="Georgia"/>
            </a:endParaRPr>
          </a:p>
          <a:p>
            <a:pPr indent="0" lvl="0" marL="0" marR="0" rtl="0" algn="l">
              <a:spcBef>
                <a:spcPts val="0"/>
              </a:spcBef>
              <a:spcAft>
                <a:spcPts val="0"/>
              </a:spcAft>
              <a:buNone/>
            </a:pPr>
            <a:r>
              <a:t/>
            </a:r>
            <a:endParaRPr>
              <a:solidFill>
                <a:schemeClr val="dk2"/>
              </a:solidFill>
            </a:endParaRPr>
          </a:p>
        </p:txBody>
      </p:sp>
      <p:sp>
        <p:nvSpPr>
          <p:cNvPr id="187" name="Shape 187"/>
          <p:cNvSpPr txBox="1"/>
          <p:nvPr/>
        </p:nvSpPr>
        <p:spPr>
          <a:xfrm>
            <a:off x="8827750" y="1174500"/>
            <a:ext cx="2837100" cy="22329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1" lang="en-US" sz="2600">
                <a:solidFill>
                  <a:schemeClr val="dk2"/>
                </a:solidFill>
                <a:latin typeface="Lato"/>
                <a:ea typeface="Lato"/>
                <a:cs typeface="Lato"/>
                <a:sym typeface="Lato"/>
              </a:rPr>
              <a:t>Sales:</a:t>
            </a:r>
          </a:p>
          <a:p>
            <a:pPr indent="-304800" lvl="0" marL="457200" marR="0" rtl="0" algn="l">
              <a:spcBef>
                <a:spcPts val="0"/>
              </a:spcBef>
              <a:spcAft>
                <a:spcPts val="0"/>
              </a:spcAft>
              <a:buClr>
                <a:schemeClr val="dk2"/>
              </a:buClr>
              <a:buSzPct val="100000"/>
              <a:buFont typeface="Montserrat"/>
              <a:buChar char="●"/>
            </a:pPr>
            <a:r>
              <a:rPr lang="en-US" sz="1200">
                <a:solidFill>
                  <a:schemeClr val="dk2"/>
                </a:solidFill>
                <a:latin typeface="Montserrat"/>
                <a:ea typeface="Montserrat"/>
                <a:cs typeface="Montserrat"/>
                <a:sym typeface="Montserrat"/>
              </a:rPr>
              <a:t>Inside Sales</a:t>
            </a:r>
          </a:p>
          <a:p>
            <a:pPr indent="0" lvl="0" marL="0" marR="0" rtl="0" algn="l">
              <a:spcBef>
                <a:spcPts val="0"/>
              </a:spcBef>
              <a:spcAft>
                <a:spcPts val="0"/>
              </a:spcAft>
              <a:buNone/>
            </a:pPr>
            <a:r>
              <a:t/>
            </a:r>
            <a:endParaRPr>
              <a:solidFill>
                <a:schemeClr val="dk2"/>
              </a:solidFill>
            </a:endParaRPr>
          </a:p>
        </p:txBody>
      </p:sp>
      <p:sp>
        <p:nvSpPr>
          <p:cNvPr id="188" name="Shape 188"/>
          <p:cNvSpPr txBox="1"/>
          <p:nvPr/>
        </p:nvSpPr>
        <p:spPr>
          <a:xfrm>
            <a:off x="5375475" y="4127350"/>
            <a:ext cx="5621400" cy="6636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en-US" sz="3000">
                <a:solidFill>
                  <a:schemeClr val="dk2"/>
                </a:solidFill>
                <a:latin typeface="Lato"/>
                <a:ea typeface="Lato"/>
                <a:cs typeface="Lato"/>
                <a:sym typeface="Lato"/>
              </a:rPr>
              <a:t>Partners:</a:t>
            </a:r>
          </a:p>
        </p:txBody>
      </p:sp>
      <p:pic>
        <p:nvPicPr>
          <p:cNvPr descr="new logo strip.jpg" id="189" name="Shape 189"/>
          <p:cNvPicPr preferRelativeResize="0"/>
          <p:nvPr/>
        </p:nvPicPr>
        <p:blipFill>
          <a:blip r:embed="rId4">
            <a:alphaModFix/>
          </a:blip>
          <a:stretch>
            <a:fillRect/>
          </a:stretch>
        </p:blipFill>
        <p:spPr>
          <a:xfrm>
            <a:off x="5375474" y="4708359"/>
            <a:ext cx="5621398" cy="137779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p:nvPr/>
        </p:nvSpPr>
        <p:spPr>
          <a:xfrm>
            <a:off x="5141032" y="964150"/>
            <a:ext cx="2357048" cy="748376"/>
          </a:xfrm>
          <a:prstGeom prst="rect">
            <a:avLst/>
          </a:prstGeom>
          <a:solidFill>
            <a:schemeClr val="lt1"/>
          </a:solidFill>
          <a:ln cap="flat" cmpd="sng" w="9525">
            <a:solidFill>
              <a:schemeClr val="lt1"/>
            </a:solidFill>
            <a:prstDash val="solid"/>
            <a:round/>
            <a:headEnd len="med" w="med" type="none"/>
            <a:tailEnd len="med" w="med" type="none"/>
          </a:ln>
        </p:spPr>
        <p:txBody>
          <a:bodyPr anchorCtr="0" anchor="ctr" bIns="45700" lIns="91425"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Shape 196"/>
          <p:cNvSpPr txBox="1"/>
          <p:nvPr>
            <p:ph type="title"/>
          </p:nvPr>
        </p:nvSpPr>
        <p:spPr>
          <a:xfrm>
            <a:off x="833145" y="3"/>
            <a:ext cx="10972800" cy="6999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i="0" lang="en-US" sz="3600" u="none" cap="none" strike="noStrike">
                <a:solidFill>
                  <a:schemeClr val="dk2"/>
                </a:solidFill>
                <a:latin typeface="Lato"/>
                <a:ea typeface="Lato"/>
                <a:cs typeface="Lato"/>
                <a:sym typeface="Lato"/>
              </a:rPr>
              <a:t>Competitive </a:t>
            </a:r>
            <a:r>
              <a:rPr b="1" lang="en-US" sz="3600">
                <a:solidFill>
                  <a:schemeClr val="dk2"/>
                </a:solidFill>
                <a:latin typeface="Lato"/>
                <a:ea typeface="Lato"/>
                <a:cs typeface="Lato"/>
                <a:sym typeface="Lato"/>
              </a:rPr>
              <a:t>L</a:t>
            </a:r>
            <a:r>
              <a:rPr b="1" i="0" lang="en-US" sz="3600" u="none" cap="none" strike="noStrike">
                <a:solidFill>
                  <a:schemeClr val="dk2"/>
                </a:solidFill>
                <a:latin typeface="Lato"/>
                <a:ea typeface="Lato"/>
                <a:cs typeface="Lato"/>
                <a:sym typeface="Lato"/>
              </a:rPr>
              <a:t>andscape</a:t>
            </a:r>
          </a:p>
        </p:txBody>
      </p:sp>
      <p:cxnSp>
        <p:nvCxnSpPr>
          <p:cNvPr id="197" name="Shape 197"/>
          <p:cNvCxnSpPr/>
          <p:nvPr/>
        </p:nvCxnSpPr>
        <p:spPr>
          <a:xfrm flipH="1" rot="10800000">
            <a:off x="1522312" y="5521809"/>
            <a:ext cx="10669687" cy="0"/>
          </a:xfrm>
          <a:prstGeom prst="straightConnector1">
            <a:avLst/>
          </a:prstGeom>
          <a:noFill/>
          <a:ln cap="flat" cmpd="sng" w="25400">
            <a:solidFill>
              <a:schemeClr val="accent1"/>
            </a:solidFill>
            <a:prstDash val="solid"/>
            <a:round/>
            <a:headEnd len="med" w="med" type="none"/>
            <a:tailEnd len="med" w="med" type="none"/>
          </a:ln>
          <a:effectLst>
            <a:outerShdw blurRad="39999" rotWithShape="0" dir="5400000" dist="20000">
              <a:srgbClr val="000000">
                <a:alpha val="37647"/>
              </a:srgbClr>
            </a:outerShdw>
          </a:effectLst>
        </p:spPr>
      </p:cxnSp>
      <p:cxnSp>
        <p:nvCxnSpPr>
          <p:cNvPr id="198" name="Shape 198"/>
          <p:cNvCxnSpPr/>
          <p:nvPr/>
        </p:nvCxnSpPr>
        <p:spPr>
          <a:xfrm>
            <a:off x="1522312" y="1174062"/>
            <a:ext cx="0" cy="4336318"/>
          </a:xfrm>
          <a:prstGeom prst="straightConnector1">
            <a:avLst/>
          </a:prstGeom>
          <a:noFill/>
          <a:ln cap="flat" cmpd="sng" w="25400">
            <a:solidFill>
              <a:schemeClr val="accent1"/>
            </a:solidFill>
            <a:prstDash val="solid"/>
            <a:round/>
            <a:headEnd len="med" w="med" type="none"/>
            <a:tailEnd len="med" w="med" type="none"/>
          </a:ln>
          <a:effectLst>
            <a:outerShdw blurRad="39999" rotWithShape="0" dir="5400000" dist="20000">
              <a:srgbClr val="000000">
                <a:alpha val="37647"/>
              </a:srgbClr>
            </a:outerShdw>
          </a:effectLst>
        </p:spPr>
      </p:cxnSp>
      <p:grpSp>
        <p:nvGrpSpPr>
          <p:cNvPr id="199" name="Shape 199"/>
          <p:cNvGrpSpPr/>
          <p:nvPr/>
        </p:nvGrpSpPr>
        <p:grpSpPr>
          <a:xfrm>
            <a:off x="1036555" y="209981"/>
            <a:ext cx="971504" cy="906426"/>
            <a:chOff x="2023125" y="463975"/>
            <a:chExt cx="1059900" cy="1059900"/>
          </a:xfrm>
        </p:grpSpPr>
        <p:sp>
          <p:nvSpPr>
            <p:cNvPr id="200" name="Shape 200"/>
            <p:cNvSpPr/>
            <p:nvPr/>
          </p:nvSpPr>
          <p:spPr>
            <a:xfrm>
              <a:off x="2023125" y="463975"/>
              <a:ext cx="1059900" cy="1059900"/>
            </a:xfrm>
            <a:prstGeom prst="ellips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201" name="Shape 201"/>
            <p:cNvSpPr txBox="1"/>
            <p:nvPr/>
          </p:nvSpPr>
          <p:spPr>
            <a:xfrm>
              <a:off x="2061075" y="658975"/>
              <a:ext cx="1021800" cy="7485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en-US" sz="1200">
                  <a:solidFill>
                    <a:schemeClr val="lt1"/>
                  </a:solidFill>
                  <a:latin typeface="Calibri"/>
                  <a:ea typeface="Calibri"/>
                  <a:cs typeface="Calibri"/>
                  <a:sym typeface="Calibri"/>
                </a:rPr>
                <a:t>Time to Implement </a:t>
              </a:r>
            </a:p>
          </p:txBody>
        </p:sp>
      </p:grpSp>
      <p:sp>
        <p:nvSpPr>
          <p:cNvPr id="202" name="Shape 202"/>
          <p:cNvSpPr txBox="1"/>
          <p:nvPr/>
        </p:nvSpPr>
        <p:spPr>
          <a:xfrm>
            <a:off x="618105" y="1356225"/>
            <a:ext cx="904200" cy="3693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800">
                <a:solidFill>
                  <a:schemeClr val="dk1"/>
                </a:solidFill>
                <a:latin typeface="Calibri"/>
                <a:ea typeface="Calibri"/>
                <a:cs typeface="Calibri"/>
                <a:sym typeface="Calibri"/>
              </a:rPr>
              <a:t>1 Hour</a:t>
            </a:r>
          </a:p>
        </p:txBody>
      </p:sp>
      <p:sp>
        <p:nvSpPr>
          <p:cNvPr id="203" name="Shape 203"/>
          <p:cNvSpPr txBox="1"/>
          <p:nvPr/>
        </p:nvSpPr>
        <p:spPr>
          <a:xfrm>
            <a:off x="716632" y="5501125"/>
            <a:ext cx="1021800" cy="3693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1" lang="en-US" sz="1800">
                <a:solidFill>
                  <a:schemeClr val="dk2"/>
                </a:solidFill>
                <a:latin typeface="Calibri"/>
                <a:ea typeface="Calibri"/>
                <a:cs typeface="Calibri"/>
                <a:sym typeface="Calibri"/>
              </a:rPr>
              <a:t>TCO</a:t>
            </a:r>
          </a:p>
        </p:txBody>
      </p:sp>
      <p:sp>
        <p:nvSpPr>
          <p:cNvPr id="204" name="Shape 204"/>
          <p:cNvSpPr txBox="1"/>
          <p:nvPr/>
        </p:nvSpPr>
        <p:spPr>
          <a:xfrm>
            <a:off x="480791" y="4354710"/>
            <a:ext cx="1493491" cy="338554"/>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600">
                <a:solidFill>
                  <a:schemeClr val="dk1"/>
                </a:solidFill>
                <a:latin typeface="Calibri"/>
                <a:ea typeface="Calibri"/>
                <a:cs typeface="Calibri"/>
                <a:sym typeface="Calibri"/>
              </a:rPr>
              <a:t>6 Months</a:t>
            </a:r>
          </a:p>
        </p:txBody>
      </p:sp>
      <p:sp>
        <p:nvSpPr>
          <p:cNvPr id="205" name="Shape 205"/>
          <p:cNvSpPr txBox="1"/>
          <p:nvPr/>
        </p:nvSpPr>
        <p:spPr>
          <a:xfrm>
            <a:off x="10452592" y="5571030"/>
            <a:ext cx="749100" cy="3387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600">
                <a:solidFill>
                  <a:schemeClr val="dk1"/>
                </a:solidFill>
                <a:latin typeface="Calibri"/>
                <a:ea typeface="Calibri"/>
                <a:cs typeface="Calibri"/>
                <a:sym typeface="Calibri"/>
              </a:rPr>
              <a:t>5</a:t>
            </a:r>
            <a:r>
              <a:rPr lang="en-US" sz="1600">
                <a:solidFill>
                  <a:schemeClr val="dk1"/>
                </a:solidFill>
                <a:latin typeface="Calibri"/>
                <a:ea typeface="Calibri"/>
                <a:cs typeface="Calibri"/>
                <a:sym typeface="Calibri"/>
              </a:rPr>
              <a:t>K</a:t>
            </a:r>
          </a:p>
        </p:txBody>
      </p:sp>
      <p:sp>
        <p:nvSpPr>
          <p:cNvPr id="206" name="Shape 206"/>
          <p:cNvSpPr/>
          <p:nvPr/>
        </p:nvSpPr>
        <p:spPr>
          <a:xfrm>
            <a:off x="6333900" y="5529923"/>
            <a:ext cx="538800" cy="3045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lang="en-US" sz="1800">
                <a:solidFill>
                  <a:schemeClr val="dk1"/>
                </a:solidFill>
                <a:latin typeface="Calibri"/>
                <a:ea typeface="Calibri"/>
                <a:cs typeface="Calibri"/>
                <a:sym typeface="Calibri"/>
              </a:rPr>
              <a:t>50K</a:t>
            </a:r>
          </a:p>
        </p:txBody>
      </p:sp>
      <p:sp>
        <p:nvSpPr>
          <p:cNvPr id="207" name="Shape 207"/>
          <p:cNvSpPr/>
          <p:nvPr/>
        </p:nvSpPr>
        <p:spPr>
          <a:xfrm>
            <a:off x="1570849" y="5549242"/>
            <a:ext cx="604653" cy="338554"/>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lang="en-US" sz="1600">
                <a:solidFill>
                  <a:schemeClr val="dk1"/>
                </a:solidFill>
                <a:latin typeface="Calibri"/>
                <a:ea typeface="Calibri"/>
                <a:cs typeface="Calibri"/>
                <a:sym typeface="Calibri"/>
              </a:rPr>
              <a:t>2</a:t>
            </a:r>
            <a:r>
              <a:rPr lang="en-US" sz="1600">
                <a:solidFill>
                  <a:schemeClr val="dk1"/>
                </a:solidFill>
                <a:latin typeface="Calibri"/>
                <a:ea typeface="Calibri"/>
                <a:cs typeface="Calibri"/>
                <a:sym typeface="Calibri"/>
              </a:rPr>
              <a:t>50K</a:t>
            </a:r>
          </a:p>
        </p:txBody>
      </p:sp>
      <p:pic>
        <p:nvPicPr>
          <p:cNvPr descr="https://tctechcrunch2011.files.wordpress.com/2011/11/screen-shot-2011-11-08-at-4-29-11-am.png?w=400" id="208" name="Shape 208"/>
          <p:cNvPicPr preferRelativeResize="0"/>
          <p:nvPr/>
        </p:nvPicPr>
        <p:blipFill rotWithShape="1">
          <a:blip r:embed="rId3">
            <a:alphaModFix/>
          </a:blip>
          <a:srcRect b="0" l="0" r="0" t="0"/>
          <a:stretch/>
        </p:blipFill>
        <p:spPr>
          <a:xfrm>
            <a:off x="7486088" y="2944099"/>
            <a:ext cx="1077508" cy="304396"/>
          </a:xfrm>
          <a:prstGeom prst="rect">
            <a:avLst/>
          </a:prstGeom>
          <a:noFill/>
          <a:ln>
            <a:noFill/>
          </a:ln>
        </p:spPr>
      </p:pic>
      <p:sp>
        <p:nvSpPr>
          <p:cNvPr descr="Image result for concur" id="209" name="Shape 209"/>
          <p:cNvSpPr/>
          <p:nvPr/>
        </p:nvSpPr>
        <p:spPr>
          <a:xfrm>
            <a:off x="155575" y="-144463"/>
            <a:ext cx="304799" cy="304801"/>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http://assets.concur.com/logos/Concur_Logo_HZ_Color_500px.png" id="210" name="Shape 210"/>
          <p:cNvPicPr preferRelativeResize="0"/>
          <p:nvPr/>
        </p:nvPicPr>
        <p:blipFill rotWithShape="1">
          <a:blip r:embed="rId4">
            <a:alphaModFix/>
          </a:blip>
          <a:srcRect b="0" l="0" r="0" t="0"/>
          <a:stretch/>
        </p:blipFill>
        <p:spPr>
          <a:xfrm>
            <a:off x="3673562" y="3813789"/>
            <a:ext cx="1269698" cy="380908"/>
          </a:xfrm>
          <a:prstGeom prst="rect">
            <a:avLst/>
          </a:prstGeom>
          <a:noFill/>
          <a:ln>
            <a:noFill/>
          </a:ln>
        </p:spPr>
      </p:pic>
      <p:pic>
        <p:nvPicPr>
          <p:cNvPr descr="http://www.corcentric.com/wp-content/uploads/2014/08/corcentric-logo.jpg" id="211" name="Shape 211"/>
          <p:cNvPicPr preferRelativeResize="0"/>
          <p:nvPr/>
        </p:nvPicPr>
        <p:blipFill rotWithShape="1">
          <a:blip r:embed="rId5">
            <a:alphaModFix/>
          </a:blip>
          <a:srcRect b="0" l="0" r="0" t="0"/>
          <a:stretch/>
        </p:blipFill>
        <p:spPr>
          <a:xfrm>
            <a:off x="2651847" y="4637339"/>
            <a:ext cx="1021715" cy="111850"/>
          </a:xfrm>
          <a:prstGeom prst="rect">
            <a:avLst/>
          </a:prstGeom>
          <a:noFill/>
          <a:ln>
            <a:noFill/>
          </a:ln>
        </p:spPr>
      </p:pic>
      <p:pic>
        <p:nvPicPr>
          <p:cNvPr id="212" name="Shape 212"/>
          <p:cNvPicPr preferRelativeResize="0"/>
          <p:nvPr/>
        </p:nvPicPr>
        <p:blipFill rotWithShape="1">
          <a:blip r:embed="rId6">
            <a:alphaModFix/>
          </a:blip>
          <a:srcRect b="0" l="0" r="0" t="0"/>
          <a:stretch/>
        </p:blipFill>
        <p:spPr>
          <a:xfrm>
            <a:off x="9537825" y="1174048"/>
            <a:ext cx="2042100" cy="470100"/>
          </a:xfrm>
          <a:prstGeom prst="rect">
            <a:avLst/>
          </a:prstGeom>
          <a:noFill/>
          <a:ln>
            <a:noFill/>
          </a:ln>
        </p:spPr>
      </p:pic>
      <p:pic>
        <p:nvPicPr>
          <p:cNvPr descr="http://www.safenet-inc.com/uploadedImages/Partners/logos/SAP.jpg?n=4818" id="213" name="Shape 213"/>
          <p:cNvPicPr preferRelativeResize="0"/>
          <p:nvPr/>
        </p:nvPicPr>
        <p:blipFill rotWithShape="1">
          <a:blip r:embed="rId7">
            <a:alphaModFix/>
          </a:blip>
          <a:srcRect b="0" l="0" r="0" t="0"/>
          <a:stretch/>
        </p:blipFill>
        <p:spPr>
          <a:xfrm>
            <a:off x="14788337" y="8845288"/>
            <a:ext cx="83591" cy="45718"/>
          </a:xfrm>
          <a:prstGeom prst="rect">
            <a:avLst/>
          </a:prstGeom>
          <a:noFill/>
          <a:ln>
            <a:noFill/>
          </a:ln>
        </p:spPr>
      </p:pic>
      <p:pic>
        <p:nvPicPr>
          <p:cNvPr descr="http://www.greathillpartners.com/wp-content/uploads/2016/01/ChromeRiver.png" id="214" name="Shape 214"/>
          <p:cNvPicPr preferRelativeResize="0"/>
          <p:nvPr/>
        </p:nvPicPr>
        <p:blipFill rotWithShape="1">
          <a:blip r:embed="rId8">
            <a:alphaModFix/>
          </a:blip>
          <a:srcRect b="0" l="0" r="0" t="0"/>
          <a:stretch/>
        </p:blipFill>
        <p:spPr>
          <a:xfrm>
            <a:off x="4080982" y="3438326"/>
            <a:ext cx="1060048" cy="470088"/>
          </a:xfrm>
          <a:prstGeom prst="rect">
            <a:avLst/>
          </a:prstGeom>
          <a:noFill/>
          <a:ln>
            <a:noFill/>
          </a:ln>
        </p:spPr>
      </p:pic>
      <p:pic>
        <p:nvPicPr>
          <p:cNvPr descr="https://encrypted-tbn3.gstatic.com/images?q=tbn:ANd9GcTkiimS5SDBaVUCRfWo54oXllgv5oVB2jp4fpKXE4s_nZQUOUUl1G6wj0g" id="215" name="Shape 215"/>
          <p:cNvPicPr preferRelativeResize="0"/>
          <p:nvPr/>
        </p:nvPicPr>
        <p:blipFill rotWithShape="1">
          <a:blip r:embed="rId9">
            <a:alphaModFix/>
          </a:blip>
          <a:srcRect b="0" l="0" r="0" t="0"/>
          <a:stretch/>
        </p:blipFill>
        <p:spPr>
          <a:xfrm>
            <a:off x="1623300" y="4354700"/>
            <a:ext cx="1021800" cy="411300"/>
          </a:xfrm>
          <a:prstGeom prst="rect">
            <a:avLst/>
          </a:prstGeom>
          <a:noFill/>
          <a:ln>
            <a:noFill/>
          </a:ln>
        </p:spPr>
      </p:pic>
      <p:sp>
        <p:nvSpPr>
          <p:cNvPr id="216" name="Shape 216"/>
          <p:cNvSpPr txBox="1"/>
          <p:nvPr/>
        </p:nvSpPr>
        <p:spPr>
          <a:xfrm>
            <a:off x="480791" y="2908949"/>
            <a:ext cx="1493491" cy="338554"/>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lang="en-US" sz="1600">
                <a:solidFill>
                  <a:schemeClr val="dk1"/>
                </a:solidFill>
                <a:latin typeface="Calibri"/>
                <a:ea typeface="Calibri"/>
                <a:cs typeface="Calibri"/>
                <a:sym typeface="Calibri"/>
              </a:rPr>
              <a:t>3 Months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id="222" name="Shape 222"/>
          <p:cNvPicPr preferRelativeResize="0"/>
          <p:nvPr/>
        </p:nvPicPr>
        <p:blipFill rotWithShape="1">
          <a:blip r:embed="rId3">
            <a:alphaModFix/>
          </a:blip>
          <a:srcRect b="0" l="0" r="18427" t="0"/>
          <a:stretch/>
        </p:blipFill>
        <p:spPr>
          <a:xfrm>
            <a:off x="0" y="0"/>
            <a:ext cx="6716378" cy="6267324"/>
          </a:xfrm>
          <a:prstGeom prst="rect">
            <a:avLst/>
          </a:prstGeom>
          <a:noFill/>
          <a:ln>
            <a:noFill/>
          </a:ln>
        </p:spPr>
      </p:pic>
      <p:sp>
        <p:nvSpPr>
          <p:cNvPr id="223" name="Shape 223"/>
          <p:cNvSpPr txBox="1"/>
          <p:nvPr>
            <p:ph type="title"/>
          </p:nvPr>
        </p:nvSpPr>
        <p:spPr>
          <a:xfrm>
            <a:off x="7361650" y="1198400"/>
            <a:ext cx="4408800" cy="856200"/>
          </a:xfrm>
          <a:prstGeom prst="rect">
            <a:avLst/>
          </a:prstGeom>
        </p:spPr>
        <p:txBody>
          <a:bodyPr anchorCtr="0" anchor="t" bIns="91425" lIns="91425" rIns="91425" wrap="square" tIns="91425">
            <a:noAutofit/>
          </a:bodyPr>
          <a:lstStyle/>
          <a:p>
            <a:pPr lvl="0">
              <a:spcBef>
                <a:spcPts val="0"/>
              </a:spcBef>
              <a:buClr>
                <a:srgbClr val="000000"/>
              </a:buClr>
              <a:buSzPct val="25000"/>
              <a:buFont typeface="Arial"/>
              <a:buNone/>
            </a:pPr>
            <a:r>
              <a:rPr b="1" lang="en-US" sz="3600">
                <a:solidFill>
                  <a:schemeClr val="dk2"/>
                </a:solidFill>
                <a:latin typeface="Lato"/>
                <a:ea typeface="Lato"/>
                <a:cs typeface="Lato"/>
                <a:sym typeface="Lato"/>
              </a:rPr>
              <a:t>Plan</a:t>
            </a:r>
          </a:p>
          <a:p>
            <a:pPr lvl="0">
              <a:spcBef>
                <a:spcPts val="0"/>
              </a:spcBef>
              <a:buNone/>
            </a:pPr>
            <a:r>
              <a:t/>
            </a:r>
            <a:endParaRPr/>
          </a:p>
        </p:txBody>
      </p:sp>
      <p:sp>
        <p:nvSpPr>
          <p:cNvPr id="224" name="Shape 224"/>
          <p:cNvSpPr txBox="1"/>
          <p:nvPr>
            <p:ph idx="1" type="body"/>
          </p:nvPr>
        </p:nvSpPr>
        <p:spPr>
          <a:xfrm>
            <a:off x="7515700" y="2451275"/>
            <a:ext cx="4100700" cy="3705600"/>
          </a:xfrm>
          <a:prstGeom prst="rect">
            <a:avLst/>
          </a:prstGeom>
        </p:spPr>
        <p:txBody>
          <a:bodyPr anchorCtr="0" anchor="t" bIns="91425" lIns="91425" rIns="91425" wrap="square" tIns="91425">
            <a:noAutofit/>
          </a:bodyPr>
          <a:lstStyle/>
          <a:p>
            <a:pPr indent="0" lvl="0" marL="203200" rtl="0" algn="ctr">
              <a:spcBef>
                <a:spcPts val="0"/>
              </a:spcBef>
              <a:buNone/>
            </a:pPr>
            <a:r>
              <a:rPr lang="en-US" sz="1800">
                <a:solidFill>
                  <a:schemeClr val="dk2"/>
                </a:solidFill>
                <a:latin typeface="Montserrat"/>
                <a:ea typeface="Montserrat"/>
                <a:cs typeface="Montserrat"/>
                <a:sym typeface="Montserrat"/>
              </a:rPr>
              <a:t>Raising $5.4M for 18 Months, will get us to $4.4M ARR</a:t>
            </a:r>
          </a:p>
          <a:p>
            <a:pPr indent="0" lvl="0" marL="203200" rtl="0" algn="ctr">
              <a:spcBef>
                <a:spcPts val="0"/>
              </a:spcBef>
              <a:buNone/>
            </a:pPr>
            <a:r>
              <a:t/>
            </a:r>
            <a:endParaRPr/>
          </a:p>
          <a:p>
            <a:pPr indent="0" lvl="0" marL="203200" algn="ctr">
              <a:spcBef>
                <a:spcPts val="0"/>
              </a:spcBef>
              <a:buNone/>
            </a:pPr>
            <a:r>
              <a:rPr lang="en-US" sz="1400" u="sng">
                <a:solidFill>
                  <a:srgbClr val="0000FF"/>
                </a:solidFill>
              </a:rPr>
              <a:t>Click here for detailed budget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id="230" name="Shape 230"/>
          <p:cNvPicPr preferRelativeResize="0"/>
          <p:nvPr/>
        </p:nvPicPr>
        <p:blipFill>
          <a:blip r:embed="rId3">
            <a:alphaModFix/>
          </a:blip>
          <a:stretch>
            <a:fillRect/>
          </a:stretch>
        </p:blipFill>
        <p:spPr>
          <a:xfrm>
            <a:off x="0" y="0"/>
            <a:ext cx="12192000" cy="6265870"/>
          </a:xfrm>
          <a:prstGeom prst="rect">
            <a:avLst/>
          </a:prstGeom>
          <a:noFill/>
          <a:ln>
            <a:noFill/>
          </a:ln>
        </p:spPr>
      </p:pic>
      <p:sp>
        <p:nvSpPr>
          <p:cNvPr id="231" name="Shape 231"/>
          <p:cNvSpPr txBox="1"/>
          <p:nvPr>
            <p:ph idx="1" type="body"/>
          </p:nvPr>
        </p:nvSpPr>
        <p:spPr>
          <a:xfrm>
            <a:off x="3656550" y="2217787"/>
            <a:ext cx="4878900" cy="1830300"/>
          </a:xfrm>
          <a:prstGeom prst="rect">
            <a:avLst/>
          </a:prstGeom>
        </p:spPr>
        <p:txBody>
          <a:bodyPr anchorCtr="0" anchor="t" bIns="91425" lIns="91425" rIns="91425" wrap="square" tIns="91425">
            <a:noAutofit/>
          </a:bodyPr>
          <a:lstStyle/>
          <a:p>
            <a:pPr lvl="0" rtl="0" algn="ctr">
              <a:spcBef>
                <a:spcPts val="0"/>
              </a:spcBef>
              <a:buNone/>
            </a:pPr>
            <a:r>
              <a:rPr lang="en-US">
                <a:solidFill>
                  <a:schemeClr val="lt1"/>
                </a:solidFill>
                <a:latin typeface="Lato"/>
                <a:ea typeface="Lato"/>
                <a:cs typeface="Lato"/>
                <a:sym typeface="Lato"/>
              </a:rPr>
              <a:t>For more information:</a:t>
            </a:r>
          </a:p>
          <a:p>
            <a:pPr lvl="0" algn="ctr">
              <a:spcBef>
                <a:spcPts val="0"/>
              </a:spcBef>
              <a:buNone/>
            </a:pPr>
            <a:r>
              <a:rPr lang="en-US">
                <a:solidFill>
                  <a:schemeClr val="lt1"/>
                </a:solidFill>
                <a:latin typeface="Lato"/>
                <a:ea typeface="Lato"/>
                <a:cs typeface="Lato"/>
                <a:sym typeface="Lato"/>
              </a:rPr>
              <a:t>www.stampli.com</a:t>
            </a:r>
          </a:p>
          <a:p>
            <a:pPr lvl="0" rtl="0" algn="ctr">
              <a:spcBef>
                <a:spcPts val="0"/>
              </a:spcBef>
              <a:buNone/>
            </a:pPr>
            <a:r>
              <a:t/>
            </a:r>
            <a:endParaRPr>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 name="Shape 36"/>
        <p:cNvGrpSpPr/>
        <p:nvPr/>
      </p:nvGrpSpPr>
      <p:grpSpPr>
        <a:xfrm>
          <a:off x="0" y="0"/>
          <a:ext cx="0" cy="0"/>
          <a:chOff x="0" y="0"/>
          <a:chExt cx="0" cy="0"/>
        </a:xfrm>
      </p:grpSpPr>
      <p:pic>
        <p:nvPicPr>
          <p:cNvPr id="37" name="Shape 37"/>
          <p:cNvPicPr preferRelativeResize="0"/>
          <p:nvPr/>
        </p:nvPicPr>
        <p:blipFill rotWithShape="1">
          <a:blip r:embed="rId4">
            <a:alphaModFix/>
          </a:blip>
          <a:srcRect b="6598" l="0" r="0" t="13991"/>
          <a:stretch/>
        </p:blipFill>
        <p:spPr>
          <a:xfrm>
            <a:off x="0" y="0"/>
            <a:ext cx="12192000" cy="6268930"/>
          </a:xfrm>
          <a:prstGeom prst="rect">
            <a:avLst/>
          </a:prstGeom>
          <a:noFill/>
          <a:ln>
            <a:noFill/>
          </a:ln>
        </p:spPr>
      </p:pic>
      <p:sp>
        <p:nvSpPr>
          <p:cNvPr id="38" name="Shape 38"/>
          <p:cNvSpPr txBox="1"/>
          <p:nvPr/>
        </p:nvSpPr>
        <p:spPr>
          <a:xfrm>
            <a:off x="3194100" y="158450"/>
            <a:ext cx="5651400" cy="979800"/>
          </a:xfrm>
          <a:prstGeom prst="rect">
            <a:avLst/>
          </a:prstGeom>
          <a:noFill/>
          <a:ln>
            <a:noFill/>
          </a:ln>
        </p:spPr>
        <p:txBody>
          <a:bodyPr anchorCtr="0" anchor="t" bIns="91425" lIns="91425" rIns="91425" wrap="square" tIns="91425">
            <a:noAutofit/>
          </a:bodyPr>
          <a:lstStyle/>
          <a:p>
            <a:pPr lvl="0" algn="ctr">
              <a:spcBef>
                <a:spcPts val="0"/>
              </a:spcBef>
              <a:buNone/>
            </a:pPr>
            <a:r>
              <a:rPr lang="en-US" sz="3600">
                <a:solidFill>
                  <a:schemeClr val="lt1"/>
                </a:solidFill>
                <a:latin typeface="Lato"/>
                <a:ea typeface="Lato"/>
                <a:cs typeface="Lato"/>
                <a:sym typeface="Lato"/>
              </a:rPr>
              <a:t>&gt; 1 Million Organizations</a:t>
            </a:r>
          </a:p>
          <a:p>
            <a:pPr lvl="0" algn="ctr">
              <a:spcBef>
                <a:spcPts val="0"/>
              </a:spcBef>
              <a:buNone/>
            </a:pPr>
            <a:r>
              <a:rPr lang="en-US" sz="3600">
                <a:solidFill>
                  <a:schemeClr val="lt1"/>
                </a:solidFill>
                <a:latin typeface="Lato"/>
                <a:ea typeface="Lato"/>
                <a:cs typeface="Lato"/>
                <a:sym typeface="Lato"/>
              </a:rPr>
              <a:t>&gt; 22 Billion Invoices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 name="Shape 43"/>
        <p:cNvGrpSpPr/>
        <p:nvPr/>
      </p:nvGrpSpPr>
      <p:grpSpPr>
        <a:xfrm>
          <a:off x="0" y="0"/>
          <a:ext cx="0" cy="0"/>
          <a:chOff x="0" y="0"/>
          <a:chExt cx="0" cy="0"/>
        </a:xfrm>
      </p:grpSpPr>
      <p:pic>
        <p:nvPicPr>
          <p:cNvPr descr="AdobeStock_128735028.jpeg" id="44" name="Shape 44"/>
          <p:cNvPicPr preferRelativeResize="0"/>
          <p:nvPr/>
        </p:nvPicPr>
        <p:blipFill rotWithShape="1">
          <a:blip r:embed="rId4">
            <a:alphaModFix amt="13000"/>
          </a:blip>
          <a:srcRect b="12965" l="0" r="0" t="10223"/>
          <a:stretch/>
        </p:blipFill>
        <p:spPr>
          <a:xfrm>
            <a:off x="0" y="0"/>
            <a:ext cx="12191995" cy="6255754"/>
          </a:xfrm>
          <a:prstGeom prst="rect">
            <a:avLst/>
          </a:prstGeom>
          <a:noFill/>
          <a:ln>
            <a:noFill/>
          </a:ln>
        </p:spPr>
      </p:pic>
      <p:sp>
        <p:nvSpPr>
          <p:cNvPr id="45" name="Shape 45"/>
          <p:cNvSpPr/>
          <p:nvPr/>
        </p:nvSpPr>
        <p:spPr>
          <a:xfrm>
            <a:off x="67725" y="1195650"/>
            <a:ext cx="6594300" cy="3047100"/>
          </a:xfrm>
          <a:prstGeom prst="rect">
            <a:avLst/>
          </a:prstGeom>
          <a:noFill/>
          <a:ln>
            <a:noFill/>
          </a:ln>
        </p:spPr>
        <p:txBody>
          <a:bodyPr anchorCtr="0" anchor="t" bIns="45700" lIns="91425" rIns="91425" wrap="square" tIns="45700">
            <a:noAutofit/>
          </a:bodyPr>
          <a:lstStyle/>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8/2016 Raised $2.4M From Bloomberg beta and Hillsven</a:t>
            </a:r>
          </a:p>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&gt; 50 Customers</a:t>
            </a:r>
          </a:p>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&gt;</a:t>
            </a:r>
            <a:r>
              <a:rPr lang="en-US">
                <a:solidFill>
                  <a:srgbClr val="002060"/>
                </a:solidFill>
                <a:latin typeface="Montserrat"/>
                <a:ea typeface="Montserrat"/>
                <a:cs typeface="Montserrat"/>
                <a:sym typeface="Montserrat"/>
              </a:rPr>
              <a:t> $1B annual invoices managed in Stampli (show over time)</a:t>
            </a:r>
          </a:p>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&gt; 4,500 Registered Users</a:t>
            </a:r>
          </a:p>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&gt; 1,100 active users</a:t>
            </a:r>
          </a:p>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&gt; 70 activities/day per customer</a:t>
            </a:r>
          </a:p>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&gt; 131,400 Vendors, active&gt; 10,000</a:t>
            </a:r>
          </a:p>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Avg invoice &gt; $5,000</a:t>
            </a:r>
          </a:p>
          <a:p>
            <a:pPr indent="-342900" lvl="0" marL="457200" marR="0" rtl="0" algn="l">
              <a:lnSpc>
                <a:spcPct val="150000"/>
              </a:lnSpc>
              <a:spcBef>
                <a:spcPts val="0"/>
              </a:spcBef>
              <a:spcAft>
                <a:spcPts val="0"/>
              </a:spcAft>
              <a:buClr>
                <a:srgbClr val="002060"/>
              </a:buClr>
              <a:buFont typeface="Montserrat"/>
              <a:buChar char="•"/>
            </a:pPr>
            <a:r>
              <a:rPr lang="en-US">
                <a:solidFill>
                  <a:srgbClr val="002060"/>
                </a:solidFill>
                <a:latin typeface="Montserrat"/>
                <a:ea typeface="Montserrat"/>
                <a:cs typeface="Montserrat"/>
                <a:sym typeface="Montserrat"/>
              </a:rPr>
              <a:t>15% compound monthly growth in all parameters</a:t>
            </a:r>
          </a:p>
          <a:p>
            <a:pPr indent="-457200" lvl="0" marL="457200" marR="0" rtl="0" algn="l">
              <a:lnSpc>
                <a:spcPct val="150000"/>
              </a:lnSpc>
              <a:spcBef>
                <a:spcPts val="0"/>
              </a:spcBef>
              <a:spcAft>
                <a:spcPts val="0"/>
              </a:spcAft>
              <a:buClr>
                <a:schemeClr val="dk1"/>
              </a:buClr>
              <a:buFont typeface="Arial"/>
              <a:buNone/>
            </a:pPr>
            <a:r>
              <a:t/>
            </a:r>
            <a:endParaRPr>
              <a:solidFill>
                <a:srgbClr val="002060"/>
              </a:solidFill>
              <a:latin typeface="Montserrat"/>
              <a:ea typeface="Montserrat"/>
              <a:cs typeface="Montserrat"/>
              <a:sym typeface="Montserrat"/>
            </a:endParaRPr>
          </a:p>
        </p:txBody>
      </p:sp>
      <p:pic>
        <p:nvPicPr>
          <p:cNvPr id="46" name="Shape 46"/>
          <p:cNvPicPr preferRelativeResize="0"/>
          <p:nvPr/>
        </p:nvPicPr>
        <p:blipFill>
          <a:blip r:embed="rId5">
            <a:alphaModFix/>
          </a:blip>
          <a:stretch>
            <a:fillRect/>
          </a:stretch>
        </p:blipFill>
        <p:spPr>
          <a:xfrm>
            <a:off x="7090474" y="1058200"/>
            <a:ext cx="4783050" cy="3421100"/>
          </a:xfrm>
          <a:prstGeom prst="rect">
            <a:avLst/>
          </a:prstGeom>
          <a:noFill/>
          <a:ln cap="flat" cmpd="sng" w="9525">
            <a:solidFill>
              <a:schemeClr val="dk2"/>
            </a:solidFill>
            <a:prstDash val="solid"/>
            <a:round/>
            <a:headEnd len="med" w="med" type="none"/>
            <a:tailEnd len="med" w="med" type="none"/>
          </a:ln>
        </p:spPr>
      </p:pic>
      <p:pic>
        <p:nvPicPr>
          <p:cNvPr descr="graph.png" id="47" name="Shape 47"/>
          <p:cNvPicPr preferRelativeResize="0"/>
          <p:nvPr/>
        </p:nvPicPr>
        <p:blipFill rotWithShape="1">
          <a:blip r:embed="rId6">
            <a:alphaModFix/>
          </a:blip>
          <a:srcRect b="60998" l="9451" r="21151" t="24150"/>
          <a:stretch/>
        </p:blipFill>
        <p:spPr>
          <a:xfrm>
            <a:off x="3064987" y="5148000"/>
            <a:ext cx="6159020" cy="1018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
                                        </p:tgtEl>
                                        <p:attrNameLst>
                                          <p:attrName>style.visibility</p:attrName>
                                        </p:attrNameLst>
                                      </p:cBhvr>
                                      <p:to>
                                        <p:strVal val="visible"/>
                                      </p:to>
                                    </p:set>
                                    <p:animEffect filter="fade" transition="in">
                                      <p:cBhvr>
                                        <p:cTn dur="1000"/>
                                        <p:tgtEl>
                                          <p:spTgt spid="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pic>
        <p:nvPicPr>
          <p:cNvPr descr="AdobeStock_134476804web.jpg" id="53" name="Shape 53"/>
          <p:cNvPicPr preferRelativeResize="0"/>
          <p:nvPr/>
        </p:nvPicPr>
        <p:blipFill rotWithShape="1">
          <a:blip r:embed="rId4">
            <a:alphaModFix/>
          </a:blip>
          <a:srcRect b="0" l="6778" r="4379" t="0"/>
          <a:stretch/>
        </p:blipFill>
        <p:spPr>
          <a:xfrm>
            <a:off x="0" y="0"/>
            <a:ext cx="12192001" cy="6246701"/>
          </a:xfrm>
          <a:prstGeom prst="rect">
            <a:avLst/>
          </a:prstGeom>
          <a:noFill/>
          <a:ln>
            <a:noFill/>
          </a:ln>
        </p:spPr>
      </p:pic>
      <p:sp>
        <p:nvSpPr>
          <p:cNvPr id="54" name="Shape 54"/>
          <p:cNvSpPr txBox="1"/>
          <p:nvPr/>
        </p:nvSpPr>
        <p:spPr>
          <a:xfrm>
            <a:off x="1704125" y="483450"/>
            <a:ext cx="4896600" cy="39519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SzPct val="25000"/>
              <a:buNone/>
            </a:pPr>
            <a:r>
              <a:rPr b="1" lang="en-US" sz="2000">
                <a:solidFill>
                  <a:schemeClr val="lt1"/>
                </a:solidFill>
                <a:latin typeface="Lato"/>
                <a:ea typeface="Lato"/>
                <a:cs typeface="Lato"/>
                <a:sym typeface="Lato"/>
              </a:rPr>
              <a:t>Eyal Feldman, Co-Founder, CEO</a:t>
            </a:r>
          </a:p>
          <a:p>
            <a:pPr indent="0" lvl="0" marL="0" marR="0" rtl="0" algn="l">
              <a:spcBef>
                <a:spcPts val="280"/>
              </a:spcBef>
              <a:spcAft>
                <a:spcPts val="0"/>
              </a:spcAft>
              <a:buSzPct val="25000"/>
              <a:buNone/>
            </a:pPr>
            <a:r>
              <a:rPr lang="en-US" sz="1400">
                <a:solidFill>
                  <a:schemeClr val="lt1"/>
                </a:solidFill>
                <a:latin typeface="Montserrat"/>
                <a:ea typeface="Montserrat"/>
                <a:cs typeface="Montserrat"/>
                <a:sym typeface="Montserrat"/>
              </a:rPr>
              <a:t>An </a:t>
            </a:r>
            <a:r>
              <a:rPr lang="en-US">
                <a:solidFill>
                  <a:schemeClr val="lt1"/>
                </a:solidFill>
                <a:latin typeface="Montserrat"/>
                <a:ea typeface="Montserrat"/>
                <a:cs typeface="Montserrat"/>
                <a:sym typeface="Montserrat"/>
              </a:rPr>
              <a:t>entrepreneur</a:t>
            </a:r>
            <a:r>
              <a:rPr lang="en-US" sz="1400">
                <a:solidFill>
                  <a:schemeClr val="lt1"/>
                </a:solidFill>
                <a:latin typeface="Montserrat"/>
                <a:ea typeface="Montserrat"/>
                <a:cs typeface="Montserrat"/>
                <a:sym typeface="Montserrat"/>
              </a:rPr>
              <a:t> with 15 years of leadership experience in the business software market. </a:t>
            </a:r>
          </a:p>
          <a:p>
            <a:pPr indent="12700" lvl="0" marL="0" marR="0" rtl="0">
              <a:lnSpc>
                <a:spcPct val="115000"/>
              </a:lnSpc>
              <a:spcBef>
                <a:spcPts val="0"/>
              </a:spcBef>
              <a:spcAft>
                <a:spcPts val="0"/>
              </a:spcAft>
              <a:buClr>
                <a:schemeClr val="lt1"/>
              </a:buClr>
              <a:buSzPct val="100000"/>
              <a:buFont typeface="Montserrat"/>
              <a:buChar char="●"/>
            </a:pPr>
            <a:r>
              <a:rPr lang="en-US" sz="1200">
                <a:solidFill>
                  <a:schemeClr val="lt1"/>
                </a:solidFill>
                <a:latin typeface="Montserrat"/>
                <a:ea typeface="Montserrat"/>
                <a:cs typeface="Montserrat"/>
                <a:sym typeface="Montserrat"/>
              </a:rPr>
              <a:t>So much learned as Stampli CEO</a:t>
            </a:r>
          </a:p>
          <a:p>
            <a:pPr indent="12700" lvl="0" marL="0" marR="0" rtl="0">
              <a:lnSpc>
                <a:spcPct val="115000"/>
              </a:lnSpc>
              <a:spcBef>
                <a:spcPts val="0"/>
              </a:spcBef>
              <a:spcAft>
                <a:spcPts val="0"/>
              </a:spcAft>
              <a:buClr>
                <a:schemeClr val="lt1"/>
              </a:buClr>
              <a:buSzPct val="100000"/>
              <a:buFont typeface="Montserrat"/>
              <a:buChar char="●"/>
            </a:pPr>
            <a:r>
              <a:rPr lang="en-US" sz="1200">
                <a:solidFill>
                  <a:schemeClr val="lt1"/>
                </a:solidFill>
                <a:latin typeface="Montserrat"/>
                <a:ea typeface="Montserrat"/>
                <a:cs typeface="Montserrat"/>
                <a:sym typeface="Montserrat"/>
              </a:rPr>
              <a:t>Global management of  enterprise solutions sales </a:t>
            </a:r>
            <a:br>
              <a:rPr lang="en-US" sz="1200">
                <a:solidFill>
                  <a:schemeClr val="lt1"/>
                </a:solidFill>
                <a:latin typeface="Montserrat"/>
                <a:ea typeface="Montserrat"/>
                <a:cs typeface="Montserrat"/>
                <a:sym typeface="Montserrat"/>
              </a:rPr>
            </a:br>
            <a:r>
              <a:rPr lang="en-US" sz="1200">
                <a:solidFill>
                  <a:schemeClr val="lt1"/>
                </a:solidFill>
                <a:latin typeface="Montserrat"/>
                <a:ea typeface="Montserrat"/>
                <a:cs typeface="Montserrat"/>
                <a:sym typeface="Montserrat"/>
              </a:rPr>
              <a:t>           delivery and support (SAP,EMC- Documentum, FICO and    </a:t>
            </a:r>
            <a:br>
              <a:rPr lang="en-US" sz="1200">
                <a:solidFill>
                  <a:schemeClr val="lt1"/>
                </a:solidFill>
                <a:latin typeface="Montserrat"/>
                <a:ea typeface="Montserrat"/>
                <a:cs typeface="Montserrat"/>
                <a:sym typeface="Montserrat"/>
              </a:rPr>
            </a:br>
            <a:r>
              <a:rPr lang="en-US" sz="1200">
                <a:solidFill>
                  <a:schemeClr val="lt1"/>
                </a:solidFill>
                <a:latin typeface="Montserrat"/>
                <a:ea typeface="Montserrat"/>
                <a:cs typeface="Montserrat"/>
                <a:sym typeface="Montserrat"/>
              </a:rPr>
              <a:t>           more)</a:t>
            </a:r>
          </a:p>
          <a:p>
            <a:pPr indent="12700" lvl="0" marL="0" marR="0" rtl="0">
              <a:lnSpc>
                <a:spcPct val="115000"/>
              </a:lnSpc>
              <a:spcBef>
                <a:spcPts val="0"/>
              </a:spcBef>
              <a:spcAft>
                <a:spcPts val="0"/>
              </a:spcAft>
              <a:buClr>
                <a:schemeClr val="lt1"/>
              </a:buClr>
              <a:buSzPct val="100000"/>
              <a:buFont typeface="Montserrat"/>
              <a:buChar char="●"/>
            </a:pPr>
            <a:r>
              <a:rPr lang="en-US" sz="1200">
                <a:solidFill>
                  <a:schemeClr val="lt1"/>
                </a:solidFill>
                <a:latin typeface="Montserrat"/>
                <a:ea typeface="Montserrat"/>
                <a:cs typeface="Montserrat"/>
                <a:sym typeface="Montserrat"/>
              </a:rPr>
              <a:t>Advisory board member for EMC (IIG)</a:t>
            </a:r>
          </a:p>
          <a:p>
            <a:pPr indent="12700" lvl="0" marL="0" marR="0" rtl="0">
              <a:lnSpc>
                <a:spcPct val="115000"/>
              </a:lnSpc>
              <a:spcBef>
                <a:spcPts val="0"/>
              </a:spcBef>
              <a:spcAft>
                <a:spcPts val="0"/>
              </a:spcAft>
              <a:buClr>
                <a:schemeClr val="lt1"/>
              </a:buClr>
              <a:buSzPct val="100000"/>
              <a:buFont typeface="Montserrat"/>
              <a:buChar char="●"/>
            </a:pPr>
            <a:r>
              <a:rPr lang="en-US" sz="1200">
                <a:solidFill>
                  <a:schemeClr val="lt1"/>
                </a:solidFill>
                <a:latin typeface="Montserrat"/>
                <a:ea typeface="Montserrat"/>
                <a:cs typeface="Montserrat"/>
                <a:sym typeface="Montserrat"/>
              </a:rPr>
              <a:t>Experience in business strategy, product &amp; sales, and</a:t>
            </a:r>
            <a:br>
              <a:rPr lang="en-US" sz="1200">
                <a:solidFill>
                  <a:schemeClr val="lt1"/>
                </a:solidFill>
                <a:latin typeface="Montserrat"/>
                <a:ea typeface="Montserrat"/>
                <a:cs typeface="Montserrat"/>
                <a:sym typeface="Montserrat"/>
              </a:rPr>
            </a:br>
            <a:r>
              <a:rPr lang="en-US" sz="1200">
                <a:solidFill>
                  <a:schemeClr val="lt1"/>
                </a:solidFill>
                <a:latin typeface="Montserrat"/>
                <a:ea typeface="Montserrat"/>
                <a:cs typeface="Montserrat"/>
                <a:sym typeface="Montserrat"/>
              </a:rPr>
              <a:t>           leadership</a:t>
            </a:r>
          </a:p>
          <a:p>
            <a:pPr indent="0" lvl="0" marL="0" marR="0" rtl="0" algn="l">
              <a:spcBef>
                <a:spcPts val="0"/>
              </a:spcBef>
              <a:spcAft>
                <a:spcPts val="0"/>
              </a:spcAft>
              <a:buClr>
                <a:schemeClr val="dk1"/>
              </a:buClr>
              <a:buFont typeface="Noto Sans Symbols"/>
              <a:buNone/>
            </a:pPr>
            <a:r>
              <a:t/>
            </a:r>
            <a:endParaRPr sz="1400">
              <a:solidFill>
                <a:schemeClr val="lt1"/>
              </a:solidFill>
              <a:latin typeface="Georgia"/>
              <a:ea typeface="Georgia"/>
              <a:cs typeface="Georgia"/>
              <a:sym typeface="Georgia"/>
            </a:endParaRPr>
          </a:p>
          <a:p>
            <a:pPr indent="0" lvl="0" marL="0" marR="0" rtl="0" algn="l">
              <a:spcBef>
                <a:spcPts val="0"/>
              </a:spcBef>
              <a:spcAft>
                <a:spcPts val="0"/>
              </a:spcAft>
              <a:buClr>
                <a:schemeClr val="dk1"/>
              </a:buClr>
              <a:buFont typeface="Noto Sans Symbols"/>
              <a:buNone/>
            </a:pPr>
            <a:r>
              <a:t/>
            </a:r>
            <a:endParaRPr sz="1400">
              <a:solidFill>
                <a:schemeClr val="lt1"/>
              </a:solidFill>
              <a:latin typeface="Georgia"/>
              <a:ea typeface="Georgia"/>
              <a:cs typeface="Georgia"/>
              <a:sym typeface="Georgia"/>
            </a:endParaRPr>
          </a:p>
          <a:p>
            <a:pPr indent="0" lvl="0" marL="0" marR="0" rtl="0" algn="l">
              <a:spcBef>
                <a:spcPts val="0"/>
              </a:spcBef>
              <a:spcAft>
                <a:spcPts val="0"/>
              </a:spcAft>
              <a:buNone/>
            </a:pPr>
            <a:r>
              <a:t/>
            </a:r>
            <a:endParaRPr b="1" sz="2000">
              <a:solidFill>
                <a:schemeClr val="lt1"/>
              </a:solidFill>
              <a:latin typeface="Georgia"/>
              <a:ea typeface="Georgia"/>
              <a:cs typeface="Georgia"/>
              <a:sym typeface="Georgia"/>
            </a:endParaRPr>
          </a:p>
          <a:p>
            <a:pPr indent="0" lvl="0" marL="0" marR="0" rtl="0" algn="l">
              <a:spcBef>
                <a:spcPts val="0"/>
              </a:spcBef>
              <a:spcAft>
                <a:spcPts val="0"/>
              </a:spcAft>
              <a:buSzPct val="25000"/>
              <a:buNone/>
            </a:pPr>
            <a:r>
              <a:rPr b="1" lang="en-US" sz="2000">
                <a:solidFill>
                  <a:schemeClr val="lt1"/>
                </a:solidFill>
                <a:latin typeface="Lato"/>
                <a:ea typeface="Lato"/>
                <a:cs typeface="Lato"/>
                <a:sym typeface="Lato"/>
              </a:rPr>
              <a:t>Ofer Feldman, Co-Founder , </a:t>
            </a:r>
            <a:r>
              <a:rPr b="1" lang="en-US" sz="2000">
                <a:solidFill>
                  <a:schemeClr val="lt1"/>
                </a:solidFill>
                <a:latin typeface="Lato"/>
                <a:ea typeface="Lato"/>
                <a:cs typeface="Lato"/>
                <a:sym typeface="Lato"/>
              </a:rPr>
              <a:t>VP</a:t>
            </a:r>
            <a:r>
              <a:rPr b="1" lang="en-US" sz="2000">
                <a:solidFill>
                  <a:schemeClr val="lt1"/>
                </a:solidFill>
                <a:latin typeface="Lato"/>
                <a:ea typeface="Lato"/>
                <a:cs typeface="Lato"/>
                <a:sym typeface="Lato"/>
              </a:rPr>
              <a:t> R&amp;D</a:t>
            </a:r>
          </a:p>
          <a:p>
            <a:pPr indent="0" lvl="0" marL="0" marR="0" rtl="0" algn="l">
              <a:spcBef>
                <a:spcPts val="0"/>
              </a:spcBef>
              <a:spcAft>
                <a:spcPts val="0"/>
              </a:spcAft>
              <a:buSzPct val="25000"/>
              <a:buNone/>
            </a:pPr>
            <a:r>
              <a:rPr lang="en-US" sz="1400">
                <a:solidFill>
                  <a:schemeClr val="lt1"/>
                </a:solidFill>
                <a:latin typeface="Montserrat"/>
                <a:ea typeface="Montserrat"/>
                <a:cs typeface="Montserrat"/>
                <a:sym typeface="Montserrat"/>
              </a:rPr>
              <a:t>An R&amp;D</a:t>
            </a:r>
            <a:r>
              <a:rPr b="1" lang="en-US" sz="1400">
                <a:solidFill>
                  <a:schemeClr val="lt1"/>
                </a:solidFill>
                <a:latin typeface="Montserrat"/>
                <a:ea typeface="Montserrat"/>
                <a:cs typeface="Montserrat"/>
                <a:sym typeface="Montserrat"/>
              </a:rPr>
              <a:t> </a:t>
            </a:r>
            <a:r>
              <a:rPr lang="en-US" sz="1400">
                <a:solidFill>
                  <a:schemeClr val="lt1"/>
                </a:solidFill>
                <a:latin typeface="Montserrat"/>
                <a:ea typeface="Montserrat"/>
                <a:cs typeface="Montserrat"/>
                <a:sym typeface="Montserrat"/>
              </a:rPr>
              <a:t>leader with</a:t>
            </a:r>
            <a:r>
              <a:rPr b="1" lang="en-US" sz="1400">
                <a:solidFill>
                  <a:schemeClr val="lt1"/>
                </a:solidFill>
                <a:latin typeface="Montserrat"/>
                <a:ea typeface="Montserrat"/>
                <a:cs typeface="Montserrat"/>
                <a:sym typeface="Montserrat"/>
              </a:rPr>
              <a:t> </a:t>
            </a:r>
            <a:r>
              <a:rPr lang="en-US" sz="1400">
                <a:solidFill>
                  <a:schemeClr val="lt1"/>
                </a:solidFill>
                <a:latin typeface="Montserrat"/>
                <a:ea typeface="Montserrat"/>
                <a:cs typeface="Montserrat"/>
                <a:sym typeface="Montserrat"/>
              </a:rPr>
              <a:t>15 years of  experience in leading ISVs</a:t>
            </a:r>
          </a:p>
          <a:p>
            <a:pPr indent="12700" lvl="0" marL="0" marR="0" rtl="0" algn="l">
              <a:lnSpc>
                <a:spcPct val="115000"/>
              </a:lnSpc>
              <a:spcBef>
                <a:spcPts val="0"/>
              </a:spcBef>
              <a:spcAft>
                <a:spcPts val="0"/>
              </a:spcAft>
              <a:buClr>
                <a:schemeClr val="lt1"/>
              </a:buClr>
              <a:buSzPct val="100000"/>
              <a:buFont typeface="Montserrat"/>
              <a:buChar char="●"/>
            </a:pPr>
            <a:r>
              <a:rPr lang="en-US" sz="1200">
                <a:solidFill>
                  <a:schemeClr val="lt1"/>
                </a:solidFill>
                <a:latin typeface="Montserrat"/>
                <a:ea typeface="Montserrat"/>
                <a:cs typeface="Montserrat"/>
                <a:sym typeface="Montserrat"/>
              </a:rPr>
              <a:t>SW Development Group manager at McKesson</a:t>
            </a:r>
          </a:p>
          <a:p>
            <a:pPr indent="12700" lvl="0" marL="0" marR="0" rtl="0" algn="l">
              <a:lnSpc>
                <a:spcPct val="115000"/>
              </a:lnSpc>
              <a:spcBef>
                <a:spcPts val="0"/>
              </a:spcBef>
              <a:spcAft>
                <a:spcPts val="0"/>
              </a:spcAft>
              <a:buClr>
                <a:schemeClr val="lt1"/>
              </a:buClr>
              <a:buSzPct val="100000"/>
              <a:buFont typeface="Montserrat"/>
              <a:buChar char="●"/>
            </a:pPr>
            <a:r>
              <a:rPr lang="en-US" sz="1200">
                <a:solidFill>
                  <a:schemeClr val="lt1"/>
                </a:solidFill>
                <a:latin typeface="Montserrat"/>
                <a:ea typeface="Montserrat"/>
                <a:cs typeface="Montserrat"/>
                <a:sym typeface="Montserrat"/>
              </a:rPr>
              <a:t>VP of R&amp;D at Social Fabrics startup</a:t>
            </a:r>
          </a:p>
          <a:p>
            <a:pPr indent="12700" lvl="0" marL="0" marR="0" rtl="0" algn="l">
              <a:lnSpc>
                <a:spcPct val="115000"/>
              </a:lnSpc>
              <a:spcBef>
                <a:spcPts val="0"/>
              </a:spcBef>
              <a:spcAft>
                <a:spcPts val="0"/>
              </a:spcAft>
              <a:buClr>
                <a:schemeClr val="lt1"/>
              </a:buClr>
              <a:buSzPct val="100000"/>
              <a:buFont typeface="Montserrat"/>
              <a:buChar char="●"/>
            </a:pPr>
            <a:r>
              <a:rPr lang="en-US" sz="1200">
                <a:solidFill>
                  <a:schemeClr val="lt1"/>
                </a:solidFill>
                <a:latin typeface="Montserrat"/>
                <a:ea typeface="Montserrat"/>
                <a:cs typeface="Montserrat"/>
                <a:sym typeface="Montserrat"/>
              </a:rPr>
              <a:t>SAP Labs SW Dev Leader </a:t>
            </a:r>
          </a:p>
          <a:p>
            <a:pPr indent="12700" lvl="0" marL="0" marR="0" rtl="0" algn="l">
              <a:lnSpc>
                <a:spcPct val="115000"/>
              </a:lnSpc>
              <a:spcBef>
                <a:spcPts val="0"/>
              </a:spcBef>
              <a:spcAft>
                <a:spcPts val="0"/>
              </a:spcAft>
              <a:buClr>
                <a:schemeClr val="lt1"/>
              </a:buClr>
              <a:buSzPct val="100000"/>
              <a:buFont typeface="Montserrat"/>
              <a:buChar char="●"/>
            </a:pPr>
            <a:r>
              <a:rPr lang="en-US" sz="1200">
                <a:solidFill>
                  <a:schemeClr val="lt1"/>
                </a:solidFill>
                <a:latin typeface="Montserrat"/>
                <a:ea typeface="Montserrat"/>
                <a:cs typeface="Montserrat"/>
                <a:sym typeface="Montserrat"/>
              </a:rPr>
              <a:t> Co inventor in 7 Patents at SAP Lab</a:t>
            </a:r>
          </a:p>
          <a:p>
            <a:pPr indent="0" lvl="0" marL="0" marR="0" rtl="0" algn="l">
              <a:spcBef>
                <a:spcPts val="0"/>
              </a:spcBef>
              <a:spcAft>
                <a:spcPts val="0"/>
              </a:spcAft>
              <a:buClr>
                <a:schemeClr val="dk1"/>
              </a:buClr>
              <a:buFont typeface="Noto Sans Symbols"/>
              <a:buNone/>
            </a:pPr>
            <a:r>
              <a:t/>
            </a:r>
            <a:endParaRPr sz="1200">
              <a:solidFill>
                <a:schemeClr val="lt1"/>
              </a:solidFill>
              <a:latin typeface="Georgia"/>
              <a:ea typeface="Georgia"/>
              <a:cs typeface="Georgia"/>
              <a:sym typeface="Georgia"/>
            </a:endParaRPr>
          </a:p>
          <a:p>
            <a:pPr indent="0" lvl="0" marL="0" marR="0" rtl="0" algn="l">
              <a:spcBef>
                <a:spcPts val="0"/>
              </a:spcBef>
              <a:spcAft>
                <a:spcPts val="0"/>
              </a:spcAft>
              <a:buClr>
                <a:schemeClr val="dk1"/>
              </a:buClr>
              <a:buFont typeface="Noto Sans Symbols"/>
              <a:buNone/>
            </a:pPr>
            <a:r>
              <a:t/>
            </a:r>
            <a:endParaRPr sz="1400">
              <a:solidFill>
                <a:schemeClr val="lt1"/>
              </a:solidFill>
              <a:latin typeface="Georgia"/>
              <a:ea typeface="Georgia"/>
              <a:cs typeface="Georgia"/>
              <a:sym typeface="Georgia"/>
            </a:endParaRPr>
          </a:p>
          <a:p>
            <a:pPr indent="0" lvl="0" marL="0" marR="0" rtl="0" algn="l">
              <a:spcBef>
                <a:spcPts val="0"/>
              </a:spcBef>
              <a:spcAft>
                <a:spcPts val="0"/>
              </a:spcAft>
              <a:buNone/>
            </a:pPr>
            <a:r>
              <a:t/>
            </a:r>
            <a:endParaRPr b="1" sz="2000">
              <a:solidFill>
                <a:schemeClr val="lt1"/>
              </a:solidFill>
              <a:latin typeface="Georgia"/>
              <a:ea typeface="Georgia"/>
              <a:cs typeface="Georgia"/>
              <a:sym typeface="Georgia"/>
            </a:endParaRPr>
          </a:p>
        </p:txBody>
      </p:sp>
      <p:pic>
        <p:nvPicPr>
          <p:cNvPr descr="Ofer Feldman" id="55" name="Shape 55"/>
          <p:cNvPicPr preferRelativeResize="0"/>
          <p:nvPr/>
        </p:nvPicPr>
        <p:blipFill rotWithShape="1">
          <a:blip r:embed="rId5">
            <a:alphaModFix/>
          </a:blip>
          <a:srcRect b="0" l="0" r="0" t="0"/>
          <a:stretch/>
        </p:blipFill>
        <p:spPr>
          <a:xfrm>
            <a:off x="368325" y="3573449"/>
            <a:ext cx="1099200" cy="1099200"/>
          </a:xfrm>
          <a:prstGeom prst="rect">
            <a:avLst/>
          </a:prstGeom>
          <a:noFill/>
          <a:ln cap="flat" cmpd="sng" w="9525">
            <a:solidFill>
              <a:schemeClr val="lt1"/>
            </a:solidFill>
            <a:prstDash val="solid"/>
            <a:round/>
            <a:headEnd len="med" w="med" type="none"/>
            <a:tailEnd len="med" w="med" type="none"/>
          </a:ln>
        </p:spPr>
      </p:pic>
      <p:pic>
        <p:nvPicPr>
          <p:cNvPr descr="Eyal Feldman" id="56" name="Shape 56"/>
          <p:cNvPicPr preferRelativeResize="0"/>
          <p:nvPr/>
        </p:nvPicPr>
        <p:blipFill rotWithShape="1">
          <a:blip r:embed="rId6">
            <a:alphaModFix/>
          </a:blip>
          <a:srcRect b="0" l="0" r="0" t="0"/>
          <a:stretch/>
        </p:blipFill>
        <p:spPr>
          <a:xfrm>
            <a:off x="392025" y="591449"/>
            <a:ext cx="1051800" cy="1051800"/>
          </a:xfrm>
          <a:prstGeom prst="rect">
            <a:avLst/>
          </a:prstGeom>
          <a:noFill/>
          <a:ln cap="flat" cmpd="sng" w="9525">
            <a:solidFill>
              <a:schemeClr val="lt1"/>
            </a:solidFill>
            <a:prstDash val="solid"/>
            <a:round/>
            <a:headEnd len="med" w="med" type="none"/>
            <a:tailEnd len="med" w="med" type="none"/>
          </a:ln>
        </p:spPr>
      </p:pic>
      <p:sp>
        <p:nvSpPr>
          <p:cNvPr id="57" name="Shape 57"/>
          <p:cNvSpPr txBox="1"/>
          <p:nvPr/>
        </p:nvSpPr>
        <p:spPr>
          <a:xfrm>
            <a:off x="1704125" y="5426275"/>
            <a:ext cx="5214900" cy="595200"/>
          </a:xfrm>
          <a:prstGeom prst="rect">
            <a:avLst/>
          </a:prstGeom>
          <a:noFill/>
          <a:ln>
            <a:noFill/>
          </a:ln>
        </p:spPr>
        <p:txBody>
          <a:bodyPr anchorCtr="0" anchor="t" bIns="91425" lIns="91425" rIns="91425" wrap="square" tIns="91425">
            <a:noAutofit/>
          </a:bodyPr>
          <a:lstStyle/>
          <a:p>
            <a:pPr indent="-304800" lvl="0" marL="457200" rtl="0">
              <a:lnSpc>
                <a:spcPct val="115000"/>
              </a:lnSpc>
              <a:spcBef>
                <a:spcPts val="0"/>
              </a:spcBef>
              <a:buClr>
                <a:schemeClr val="lt1"/>
              </a:buClr>
              <a:buSzPct val="100000"/>
              <a:buFont typeface="Montserrat"/>
              <a:buChar char="+"/>
            </a:pPr>
            <a:r>
              <a:rPr lang="en-US" sz="1200">
                <a:solidFill>
                  <a:schemeClr val="lt1"/>
                </a:solidFill>
                <a:latin typeface="Montserrat"/>
                <a:ea typeface="Montserrat"/>
                <a:cs typeface="Montserrat"/>
                <a:sym typeface="Montserrat"/>
              </a:rPr>
              <a:t>4 Employees in the US (Marketing, Sales, Success)</a:t>
            </a:r>
          </a:p>
          <a:p>
            <a:pPr indent="-304800" lvl="0" marL="457200">
              <a:lnSpc>
                <a:spcPct val="115000"/>
              </a:lnSpc>
              <a:spcBef>
                <a:spcPts val="0"/>
              </a:spcBef>
              <a:buClr>
                <a:schemeClr val="lt1"/>
              </a:buClr>
              <a:buSzPct val="100000"/>
              <a:buFont typeface="Montserrat"/>
              <a:buChar char="+"/>
            </a:pPr>
            <a:r>
              <a:rPr lang="en-US" sz="1200">
                <a:solidFill>
                  <a:schemeClr val="lt1"/>
                </a:solidFill>
                <a:latin typeface="Montserrat"/>
                <a:ea typeface="Montserrat"/>
                <a:cs typeface="Montserrat"/>
                <a:sym typeface="Montserrat"/>
              </a:rPr>
              <a:t>4 Employees in Israel (Development)</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nvSpPr>
        <p:spPr>
          <a:xfrm>
            <a:off x="781049" y="1101629"/>
            <a:ext cx="10629900" cy="5232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lang="en-US" sz="2800">
                <a:solidFill>
                  <a:schemeClr val="dk2"/>
                </a:solidFill>
                <a:latin typeface="Lato"/>
                <a:ea typeface="Lato"/>
                <a:cs typeface="Lato"/>
                <a:sym typeface="Lato"/>
              </a:rPr>
              <a:t>T</a:t>
            </a:r>
            <a:r>
              <a:rPr lang="en-US" sz="2800">
                <a:solidFill>
                  <a:schemeClr val="dk2"/>
                </a:solidFill>
                <a:latin typeface="Lato"/>
                <a:ea typeface="Lato"/>
                <a:cs typeface="Lato"/>
                <a:sym typeface="Lato"/>
              </a:rPr>
              <a:t>housands of invoices on a journey to be verified and processed</a:t>
            </a:r>
          </a:p>
        </p:txBody>
      </p:sp>
      <p:sp>
        <p:nvSpPr>
          <p:cNvPr id="64" name="Shape 64"/>
          <p:cNvSpPr txBox="1"/>
          <p:nvPr/>
        </p:nvSpPr>
        <p:spPr>
          <a:xfrm>
            <a:off x="1981200" y="235925"/>
            <a:ext cx="8229600" cy="6699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en-US" sz="3600">
                <a:solidFill>
                  <a:schemeClr val="dk2"/>
                </a:solidFill>
                <a:latin typeface="Lato"/>
                <a:ea typeface="Lato"/>
                <a:cs typeface="Lato"/>
                <a:sym typeface="Lato"/>
              </a:rPr>
              <a:t>The (AP) Problem</a:t>
            </a:r>
          </a:p>
        </p:txBody>
      </p:sp>
      <p:sp>
        <p:nvSpPr>
          <p:cNvPr id="65" name="Shape 65"/>
          <p:cNvSpPr/>
          <p:nvPr/>
        </p:nvSpPr>
        <p:spPr>
          <a:xfrm>
            <a:off x="613325" y="2599600"/>
            <a:ext cx="6422100" cy="3153900"/>
          </a:xfrm>
          <a:prstGeom prst="rect">
            <a:avLst/>
          </a:prstGeom>
          <a:noFill/>
          <a:ln>
            <a:noFill/>
          </a:ln>
        </p:spPr>
        <p:txBody>
          <a:bodyPr anchorCtr="0" anchor="t" bIns="45700" lIns="91425" rIns="91425" wrap="square" tIns="45700">
            <a:noAutofit/>
          </a:bodyPr>
          <a:lstStyle/>
          <a:p>
            <a:pPr indent="-228600" lvl="0" marL="457200" marR="0" rtl="0" algn="just">
              <a:lnSpc>
                <a:spcPct val="150000"/>
              </a:lnSpc>
              <a:spcBef>
                <a:spcPts val="0"/>
              </a:spcBef>
              <a:spcAft>
                <a:spcPts val="0"/>
              </a:spcAft>
              <a:buClr>
                <a:schemeClr val="dk1"/>
              </a:buClr>
              <a:buFont typeface="Montserrat"/>
              <a:buChar char="●"/>
            </a:pPr>
            <a:r>
              <a:rPr lang="en-US">
                <a:solidFill>
                  <a:schemeClr val="dk1"/>
                </a:solidFill>
                <a:latin typeface="Montserrat"/>
                <a:ea typeface="Montserrat"/>
                <a:cs typeface="Montserrat"/>
                <a:sym typeface="Montserrat"/>
              </a:rPr>
              <a:t>Each invoice is a task with multiple touch points </a:t>
            </a:r>
          </a:p>
          <a:p>
            <a:pPr indent="-228600" lvl="0" marL="457200" rtl="0" algn="just">
              <a:lnSpc>
                <a:spcPct val="150000"/>
              </a:lnSpc>
              <a:spcBef>
                <a:spcPts val="0"/>
              </a:spcBef>
              <a:buClr>
                <a:schemeClr val="dk1"/>
              </a:buClr>
              <a:buFont typeface="Montserrat"/>
              <a:buChar char="●"/>
            </a:pPr>
            <a:r>
              <a:rPr lang="en-US">
                <a:solidFill>
                  <a:schemeClr val="dk1"/>
                </a:solidFill>
                <a:latin typeface="Montserrat"/>
                <a:ea typeface="Montserrat"/>
                <a:cs typeface="Montserrat"/>
                <a:sym typeface="Montserrat"/>
              </a:rPr>
              <a:t>Huge efforts to verify and follow-up with stakeholders</a:t>
            </a:r>
          </a:p>
          <a:p>
            <a:pPr indent="-228600" lvl="0" marL="457200" rtl="0" algn="just">
              <a:lnSpc>
                <a:spcPct val="150000"/>
              </a:lnSpc>
              <a:spcBef>
                <a:spcPts val="0"/>
              </a:spcBef>
              <a:buClr>
                <a:schemeClr val="dk1"/>
              </a:buClr>
              <a:buFont typeface="Montserrat"/>
              <a:buChar char="●"/>
            </a:pPr>
            <a:r>
              <a:rPr lang="en-US">
                <a:solidFill>
                  <a:schemeClr val="dk1"/>
                </a:solidFill>
                <a:latin typeface="Montserrat"/>
                <a:ea typeface="Montserrat"/>
                <a:cs typeface="Montserrat"/>
                <a:sym typeface="Montserrat"/>
              </a:rPr>
              <a:t>Things get lost  during the “journey” </a:t>
            </a:r>
          </a:p>
          <a:p>
            <a:pPr indent="-228600" lvl="0" marL="457200" rtl="0" algn="just">
              <a:lnSpc>
                <a:spcPct val="150000"/>
              </a:lnSpc>
              <a:spcBef>
                <a:spcPts val="0"/>
              </a:spcBef>
              <a:buClr>
                <a:schemeClr val="dk1"/>
              </a:buClr>
              <a:buFont typeface="Montserrat"/>
              <a:buChar char="●"/>
            </a:pPr>
            <a:r>
              <a:rPr lang="en-US">
                <a:solidFill>
                  <a:schemeClr val="dk1"/>
                </a:solidFill>
                <a:latin typeface="Montserrat"/>
                <a:ea typeface="Montserrat"/>
                <a:cs typeface="Montserrat"/>
                <a:sym typeface="Montserrat"/>
              </a:rPr>
              <a:t>Things processed (and paid!) twice</a:t>
            </a:r>
          </a:p>
          <a:p>
            <a:pPr indent="-228600" lvl="0" marL="457200" rtl="0" algn="just">
              <a:lnSpc>
                <a:spcPct val="150000"/>
              </a:lnSpc>
              <a:spcBef>
                <a:spcPts val="0"/>
              </a:spcBef>
              <a:buClr>
                <a:schemeClr val="dk1"/>
              </a:buClr>
              <a:buFont typeface="Montserrat"/>
              <a:buChar char="●"/>
            </a:pPr>
            <a:r>
              <a:rPr lang="en-US">
                <a:solidFill>
                  <a:schemeClr val="dk1"/>
                </a:solidFill>
                <a:latin typeface="Montserrat"/>
                <a:ea typeface="Montserrat"/>
                <a:cs typeface="Montserrat"/>
                <a:sym typeface="Montserrat"/>
              </a:rPr>
              <a:t>A “black hole” full of undesired surprises</a:t>
            </a:r>
          </a:p>
          <a:p>
            <a:pPr indent="-228600" lvl="0" marL="457200" rtl="0" algn="just">
              <a:lnSpc>
                <a:spcPct val="150000"/>
              </a:lnSpc>
              <a:spcBef>
                <a:spcPts val="0"/>
              </a:spcBef>
              <a:buClr>
                <a:schemeClr val="dk1"/>
              </a:buClr>
              <a:buFont typeface="Montserrat"/>
              <a:buChar char="●"/>
            </a:pPr>
            <a:r>
              <a:rPr lang="en-US">
                <a:solidFill>
                  <a:schemeClr val="dk1"/>
                </a:solidFill>
                <a:latin typeface="Montserrat"/>
                <a:ea typeface="Montserrat"/>
                <a:cs typeface="Montserrat"/>
                <a:sym typeface="Montserrat"/>
              </a:rPr>
              <a:t>Lengthy preparations for Audits </a:t>
            </a:r>
          </a:p>
          <a:p>
            <a:pPr indent="-228600" lvl="0" marL="457200" rtl="0" algn="just">
              <a:lnSpc>
                <a:spcPct val="150000"/>
              </a:lnSpc>
              <a:spcBef>
                <a:spcPts val="0"/>
              </a:spcBef>
              <a:buClr>
                <a:schemeClr val="dk1"/>
              </a:buClr>
              <a:buFont typeface="Montserrat"/>
              <a:buChar char="●"/>
            </a:pPr>
            <a:r>
              <a:rPr lang="en-US">
                <a:solidFill>
                  <a:schemeClr val="dk1"/>
                </a:solidFill>
                <a:latin typeface="Montserrat"/>
                <a:ea typeface="Montserrat"/>
                <a:cs typeface="Montserrat"/>
                <a:sym typeface="Montserrat"/>
              </a:rPr>
              <a:t>High operations and management costs</a:t>
            </a:r>
          </a:p>
        </p:txBody>
      </p:sp>
      <p:sp>
        <p:nvSpPr>
          <p:cNvPr id="66" name="Shape 66"/>
          <p:cNvSpPr txBox="1"/>
          <p:nvPr/>
        </p:nvSpPr>
        <p:spPr>
          <a:xfrm>
            <a:off x="7801757" y="2222233"/>
            <a:ext cx="2388003" cy="2354490"/>
          </a:xfrm>
          <a:prstGeom prst="rect">
            <a:avLst/>
          </a:prstGeom>
          <a:noFill/>
          <a:ln>
            <a:noFill/>
          </a:ln>
        </p:spPr>
        <p:txBody>
          <a:bodyPr anchorCtr="0" anchor="t" bIns="45700" lIns="91425" rIns="91425" wrap="square" tIns="45700">
            <a:noAutofit/>
          </a:bodyPr>
          <a:lstStyle/>
          <a:p>
            <a:pPr indent="-285750" lvl="0" marL="285750" marR="0" rtl="0" algn="just">
              <a:lnSpc>
                <a:spcPct val="150000"/>
              </a:lnSpc>
              <a:spcBef>
                <a:spcPts val="0"/>
              </a:spcBef>
              <a:spcAft>
                <a:spcPts val="0"/>
              </a:spcAft>
              <a:buClr>
                <a:schemeClr val="dk1"/>
              </a:buClr>
              <a:buFont typeface="Arial"/>
              <a:buNone/>
            </a:pPr>
            <a:r>
              <a:t/>
            </a:r>
            <a:endParaRPr sz="1800">
              <a:solidFill>
                <a:schemeClr val="dk1"/>
              </a:solidFill>
              <a:latin typeface="Georgia"/>
              <a:ea typeface="Georgia"/>
              <a:cs typeface="Georgia"/>
              <a:sym typeface="Georgia"/>
            </a:endParaRPr>
          </a:p>
          <a:p>
            <a:pPr indent="-285750" lvl="0" marL="285750" marR="0" rtl="0" algn="just">
              <a:lnSpc>
                <a:spcPct val="150000"/>
              </a:lnSpc>
              <a:spcBef>
                <a:spcPts val="0"/>
              </a:spcBef>
              <a:spcAft>
                <a:spcPts val="0"/>
              </a:spcAft>
              <a:buClr>
                <a:schemeClr val="dk1"/>
              </a:buClr>
              <a:buFont typeface="Arial"/>
              <a:buNone/>
            </a:pPr>
            <a:r>
              <a:t/>
            </a:r>
            <a:endParaRPr sz="1800">
              <a:solidFill>
                <a:schemeClr val="dk1"/>
              </a:solidFill>
              <a:latin typeface="Georgia"/>
              <a:ea typeface="Georgia"/>
              <a:cs typeface="Georgia"/>
              <a:sym typeface="Georgia"/>
            </a:endParaRPr>
          </a:p>
          <a:p>
            <a:pPr indent="-285750" lvl="0" marL="285750" marR="0" rtl="0" algn="just">
              <a:lnSpc>
                <a:spcPct val="150000"/>
              </a:lnSpc>
              <a:spcBef>
                <a:spcPts val="0"/>
              </a:spcBef>
              <a:spcAft>
                <a:spcPts val="0"/>
              </a:spcAft>
              <a:buClr>
                <a:schemeClr val="dk1"/>
              </a:buClr>
              <a:buFont typeface="Arial"/>
              <a:buNone/>
            </a:pPr>
            <a:r>
              <a:t/>
            </a:r>
            <a:endParaRPr sz="1800">
              <a:solidFill>
                <a:schemeClr val="dk1"/>
              </a:solidFill>
              <a:latin typeface="Georgia"/>
              <a:ea typeface="Georgia"/>
              <a:cs typeface="Georgia"/>
              <a:sym typeface="Georgia"/>
            </a:endParaRPr>
          </a:p>
          <a:p>
            <a:pPr indent="-285750" lvl="0" marL="285750" marR="0" rtl="0" algn="l">
              <a:spcBef>
                <a:spcPts val="0"/>
              </a:spcBef>
              <a:spcAft>
                <a:spcPts val="0"/>
              </a:spcAft>
              <a:buClr>
                <a:schemeClr val="dk1"/>
              </a:buClr>
              <a:buFont typeface="Arial"/>
              <a:buNone/>
            </a:pPr>
            <a:r>
              <a:t/>
            </a:r>
            <a:endParaRPr sz="1800">
              <a:solidFill>
                <a:schemeClr val="dk1"/>
              </a:solidFill>
              <a:latin typeface="Georgia"/>
              <a:ea typeface="Georgia"/>
              <a:cs typeface="Georgia"/>
              <a:sym typeface="Georgia"/>
            </a:endParaRPr>
          </a:p>
          <a:p>
            <a:pPr indent="-285750" lvl="0" marL="285750" marR="0" rtl="0" algn="l">
              <a:spcBef>
                <a:spcPts val="0"/>
              </a:spcBef>
              <a:spcAft>
                <a:spcPts val="0"/>
              </a:spcAft>
              <a:buClr>
                <a:schemeClr val="dk1"/>
              </a:buClr>
              <a:buFont typeface="Arial"/>
              <a:buNone/>
            </a:pPr>
            <a:r>
              <a:t/>
            </a:r>
            <a:endParaRPr sz="2000">
              <a:solidFill>
                <a:schemeClr val="dk1"/>
              </a:solidFill>
              <a:latin typeface="Georgia"/>
              <a:ea typeface="Georgia"/>
              <a:cs typeface="Georgia"/>
              <a:sym typeface="Georgia"/>
            </a:endParaRPr>
          </a:p>
          <a:p>
            <a:pPr indent="-285750" lvl="0" marL="285750" marR="0" rtl="0" algn="l">
              <a:spcBef>
                <a:spcPts val="0"/>
              </a:spcBef>
              <a:spcAft>
                <a:spcPts val="0"/>
              </a:spcAft>
              <a:buClr>
                <a:schemeClr val="dk1"/>
              </a:buClr>
              <a:buFont typeface="Arial"/>
              <a:buNone/>
            </a:pPr>
            <a:r>
              <a:t/>
            </a:r>
            <a:endParaRPr sz="1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Font typeface="Arial"/>
              <a:buNone/>
            </a:pPr>
            <a:r>
              <a:t/>
            </a:r>
            <a:endParaRPr sz="1400">
              <a:solidFill>
                <a:schemeClr val="dk1"/>
              </a:solidFill>
              <a:latin typeface="Calibri"/>
              <a:ea typeface="Calibri"/>
              <a:cs typeface="Calibri"/>
              <a:sym typeface="Calibri"/>
            </a:endParaRPr>
          </a:p>
        </p:txBody>
      </p:sp>
      <p:pic>
        <p:nvPicPr>
          <p:cNvPr id="67" name="Shape 67"/>
          <p:cNvPicPr preferRelativeResize="0"/>
          <p:nvPr/>
        </p:nvPicPr>
        <p:blipFill rotWithShape="1">
          <a:blip r:embed="rId3">
            <a:alphaModFix/>
          </a:blip>
          <a:srcRect b="0" l="0" r="50305" t="0"/>
          <a:stretch/>
        </p:blipFill>
        <p:spPr>
          <a:xfrm>
            <a:off x="6927425" y="1890150"/>
            <a:ext cx="4884251" cy="42486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nvSpPr>
        <p:spPr>
          <a:xfrm>
            <a:off x="1740375" y="228362"/>
            <a:ext cx="8229600" cy="11430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en-US" sz="3600">
                <a:solidFill>
                  <a:schemeClr val="dk2"/>
                </a:solidFill>
                <a:latin typeface="Lato"/>
                <a:ea typeface="Lato"/>
                <a:cs typeface="Lato"/>
                <a:sym typeface="Lato"/>
              </a:rPr>
              <a:t>Our Vision</a:t>
            </a:r>
          </a:p>
        </p:txBody>
      </p:sp>
      <p:pic>
        <p:nvPicPr>
          <p:cNvPr id="74" name="Shape 74"/>
          <p:cNvPicPr preferRelativeResize="0"/>
          <p:nvPr/>
        </p:nvPicPr>
        <p:blipFill rotWithShape="1">
          <a:blip r:embed="rId3">
            <a:alphaModFix/>
          </a:blip>
          <a:srcRect b="0" l="0" r="0" t="0"/>
          <a:stretch/>
        </p:blipFill>
        <p:spPr>
          <a:xfrm>
            <a:off x="1985962" y="1308425"/>
            <a:ext cx="7738425" cy="3345100"/>
          </a:xfrm>
          <a:prstGeom prst="rect">
            <a:avLst/>
          </a:prstGeom>
          <a:noFill/>
          <a:ln>
            <a:noFill/>
          </a:ln>
        </p:spPr>
      </p:pic>
      <p:sp>
        <p:nvSpPr>
          <p:cNvPr id="75" name="Shape 75"/>
          <p:cNvSpPr/>
          <p:nvPr/>
        </p:nvSpPr>
        <p:spPr>
          <a:xfrm>
            <a:off x="1346700" y="5197550"/>
            <a:ext cx="9498600" cy="7935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SzPct val="25000"/>
              <a:buNone/>
            </a:pPr>
            <a:r>
              <a:rPr lang="en-US" sz="1800">
                <a:solidFill>
                  <a:schemeClr val="dk2"/>
                </a:solidFill>
                <a:latin typeface="Montserrat"/>
                <a:ea typeface="Montserrat"/>
                <a:cs typeface="Montserrat"/>
                <a:sym typeface="Montserrat"/>
              </a:rPr>
              <a:t>Turn each invoice into an integrated frontend landing page allowing all stakeholders to collaborate and enjoy value added services.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Shape 81"/>
          <p:cNvSpPr txBox="1"/>
          <p:nvPr/>
        </p:nvSpPr>
        <p:spPr>
          <a:xfrm>
            <a:off x="1985975" y="220670"/>
            <a:ext cx="8229600" cy="7032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en-US" sz="3600">
                <a:solidFill>
                  <a:schemeClr val="dk2"/>
                </a:solidFill>
                <a:latin typeface="Lato"/>
                <a:ea typeface="Lato"/>
                <a:cs typeface="Lato"/>
                <a:sym typeface="Lato"/>
              </a:rPr>
              <a:t>Product Demo</a:t>
            </a:r>
          </a:p>
        </p:txBody>
      </p:sp>
      <p:sp>
        <p:nvSpPr>
          <p:cNvPr id="82" name="Shape 82"/>
          <p:cNvSpPr txBox="1"/>
          <p:nvPr/>
        </p:nvSpPr>
        <p:spPr>
          <a:xfrm>
            <a:off x="4964850" y="1143775"/>
            <a:ext cx="2262300" cy="400800"/>
          </a:xfrm>
          <a:prstGeom prst="rect">
            <a:avLst/>
          </a:prstGeom>
          <a:noFill/>
          <a:ln>
            <a:noFill/>
          </a:ln>
        </p:spPr>
        <p:txBody>
          <a:bodyPr anchorCtr="0" anchor="t" bIns="91425" lIns="91425" rIns="91425" wrap="square" tIns="91425">
            <a:noAutofit/>
          </a:bodyPr>
          <a:lstStyle/>
          <a:p>
            <a:pPr lvl="0" algn="ctr">
              <a:spcBef>
                <a:spcPts val="0"/>
              </a:spcBef>
              <a:buNone/>
            </a:pPr>
            <a:r>
              <a:rPr lang="en-US">
                <a:solidFill>
                  <a:schemeClr val="dk2"/>
                </a:solidFill>
                <a:latin typeface="Montserrat"/>
                <a:ea typeface="Montserrat"/>
                <a:cs typeface="Montserrat"/>
                <a:sym typeface="Montserrat"/>
              </a:rPr>
              <a:t>Click to watch video</a:t>
            </a:r>
          </a:p>
        </p:txBody>
      </p:sp>
      <p:sp>
        <p:nvSpPr>
          <p:cNvPr descr="Stampli makes the invoice processing system fast and easy by providing a scalable, collaborative invoice management software that streamlines the processing system across departments. It will integrate seamlessly with your existing accounting software (currently supporting NetSuite, Intacct, QuickBooks, and SAP), avoiding the need for a separate implementation project.   This 1 minute video will show you how Stampli can make a world of difference to your invoice processing system, and save Accounts Payable time and money." id="83" name="Shape 83" title="Introducing Stampli">
            <a:hlinkClick r:id="rId3"/>
          </p:cNvPr>
          <p:cNvSpPr/>
          <p:nvPr/>
        </p:nvSpPr>
        <p:spPr>
          <a:xfrm>
            <a:off x="3233987" y="1710474"/>
            <a:ext cx="5733574" cy="4300174"/>
          </a:xfrm>
          <a:prstGeom prst="rect">
            <a:avLst/>
          </a:prstGeom>
          <a:blipFill>
            <a:blip r:embed="rId4">
              <a:alphaModFix/>
            </a:blip>
            <a:stretch>
              <a:fillRect/>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id="89" name="Shape 89"/>
          <p:cNvPicPr preferRelativeResize="0"/>
          <p:nvPr/>
        </p:nvPicPr>
        <p:blipFill rotWithShape="1">
          <a:blip r:embed="rId4">
            <a:alphaModFix/>
          </a:blip>
          <a:srcRect b="11266" l="0" r="0" t="13015"/>
          <a:stretch/>
        </p:blipFill>
        <p:spPr>
          <a:xfrm>
            <a:off x="0" y="0"/>
            <a:ext cx="12191994" cy="6268673"/>
          </a:xfrm>
          <a:prstGeom prst="rect">
            <a:avLst/>
          </a:prstGeom>
          <a:noFill/>
          <a:ln>
            <a:noFill/>
          </a:ln>
        </p:spPr>
      </p:pic>
      <p:sp>
        <p:nvSpPr>
          <p:cNvPr id="90" name="Shape 90"/>
          <p:cNvSpPr txBox="1"/>
          <p:nvPr/>
        </p:nvSpPr>
        <p:spPr>
          <a:xfrm>
            <a:off x="1032500" y="1558425"/>
            <a:ext cx="4263300" cy="2053800"/>
          </a:xfrm>
          <a:prstGeom prst="rect">
            <a:avLst/>
          </a:prstGeom>
          <a:noFill/>
          <a:ln>
            <a:noFill/>
          </a:ln>
        </p:spPr>
        <p:txBody>
          <a:bodyPr anchorCtr="0" anchor="t" bIns="45700" lIns="91425" rIns="91425" wrap="square" tIns="45700">
            <a:noAutofit/>
          </a:bodyPr>
          <a:lstStyle/>
          <a:p>
            <a:pPr indent="-228600" lvl="0" marL="457200" marR="0" rtl="0" algn="l">
              <a:lnSpc>
                <a:spcPct val="150000"/>
              </a:lnSpc>
              <a:spcBef>
                <a:spcPts val="0"/>
              </a:spcBef>
              <a:spcAft>
                <a:spcPts val="0"/>
              </a:spcAft>
              <a:buClr>
                <a:schemeClr val="lt1"/>
              </a:buClr>
              <a:buFont typeface="Montserrat"/>
              <a:buChar char="●"/>
            </a:pPr>
            <a:r>
              <a:rPr lang="en-US">
                <a:solidFill>
                  <a:schemeClr val="lt1"/>
                </a:solidFill>
                <a:latin typeface="Montserrat"/>
                <a:ea typeface="Montserrat"/>
                <a:cs typeface="Montserrat"/>
                <a:sym typeface="Montserrat"/>
              </a:rPr>
              <a:t>Reverse Factoring </a:t>
            </a:r>
          </a:p>
          <a:p>
            <a:pPr indent="-228600" lvl="0" marL="457200" marR="0" rtl="0" algn="l">
              <a:lnSpc>
                <a:spcPct val="150000"/>
              </a:lnSpc>
              <a:spcBef>
                <a:spcPts val="0"/>
              </a:spcBef>
              <a:spcAft>
                <a:spcPts val="0"/>
              </a:spcAft>
              <a:buClr>
                <a:schemeClr val="lt1"/>
              </a:buClr>
              <a:buFont typeface="Montserrat"/>
              <a:buChar char="●"/>
            </a:pPr>
            <a:r>
              <a:rPr lang="en-US">
                <a:solidFill>
                  <a:schemeClr val="lt1"/>
                </a:solidFill>
                <a:latin typeface="Montserrat"/>
                <a:ea typeface="Montserrat"/>
                <a:cs typeface="Montserrat"/>
                <a:sym typeface="Montserrat"/>
              </a:rPr>
              <a:t>Foreign Exchange Opportunity </a:t>
            </a:r>
          </a:p>
          <a:p>
            <a:pPr indent="-228600" lvl="0" marL="457200" marR="0" rtl="0" algn="l">
              <a:lnSpc>
                <a:spcPct val="150000"/>
              </a:lnSpc>
              <a:spcBef>
                <a:spcPts val="0"/>
              </a:spcBef>
              <a:spcAft>
                <a:spcPts val="0"/>
              </a:spcAft>
              <a:buClr>
                <a:schemeClr val="lt1"/>
              </a:buClr>
              <a:buFont typeface="Montserrat"/>
              <a:buChar char="●"/>
            </a:pPr>
            <a:r>
              <a:rPr lang="en-US">
                <a:solidFill>
                  <a:schemeClr val="lt1"/>
                </a:solidFill>
                <a:latin typeface="Montserrat"/>
                <a:ea typeface="Montserrat"/>
                <a:cs typeface="Montserrat"/>
                <a:sym typeface="Montserrat"/>
              </a:rPr>
              <a:t>Payment Solution </a:t>
            </a:r>
          </a:p>
          <a:p>
            <a:pPr indent="-228600" lvl="0" marL="457200" marR="0" rtl="0" algn="l">
              <a:lnSpc>
                <a:spcPct val="150000"/>
              </a:lnSpc>
              <a:spcBef>
                <a:spcPts val="0"/>
              </a:spcBef>
              <a:spcAft>
                <a:spcPts val="0"/>
              </a:spcAft>
              <a:buClr>
                <a:schemeClr val="lt1"/>
              </a:buClr>
              <a:buFont typeface="Montserrat"/>
              <a:buChar char="●"/>
            </a:pPr>
            <a:r>
              <a:rPr lang="en-US">
                <a:solidFill>
                  <a:schemeClr val="lt1"/>
                </a:solidFill>
                <a:latin typeface="Montserrat"/>
                <a:ea typeface="Montserrat"/>
                <a:cs typeface="Montserrat"/>
                <a:sym typeface="Montserrat"/>
              </a:rPr>
              <a:t>Tax Calculation</a:t>
            </a:r>
          </a:p>
          <a:p>
            <a:pPr indent="-228600" lvl="0" marL="457200" marR="0" rtl="0" algn="l">
              <a:lnSpc>
                <a:spcPct val="150000"/>
              </a:lnSpc>
              <a:spcBef>
                <a:spcPts val="0"/>
              </a:spcBef>
              <a:spcAft>
                <a:spcPts val="0"/>
              </a:spcAft>
              <a:buClr>
                <a:schemeClr val="lt1"/>
              </a:buClr>
              <a:buFont typeface="Montserrat"/>
              <a:buChar char="●"/>
            </a:pPr>
            <a:r>
              <a:rPr lang="en-US">
                <a:solidFill>
                  <a:schemeClr val="lt1"/>
                </a:solidFill>
                <a:latin typeface="Montserrat"/>
                <a:ea typeface="Montserrat"/>
                <a:cs typeface="Montserrat"/>
                <a:sym typeface="Montserrat"/>
              </a:rPr>
              <a:t>And More... </a:t>
            </a:r>
          </a:p>
        </p:txBody>
      </p:sp>
      <p:sp>
        <p:nvSpPr>
          <p:cNvPr id="91" name="Shape 91"/>
          <p:cNvSpPr txBox="1"/>
          <p:nvPr/>
        </p:nvSpPr>
        <p:spPr>
          <a:xfrm>
            <a:off x="325149" y="560250"/>
            <a:ext cx="6115200" cy="6084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en-US" sz="3600">
                <a:solidFill>
                  <a:schemeClr val="lt1"/>
                </a:solidFill>
                <a:latin typeface="Lato"/>
                <a:ea typeface="Lato"/>
                <a:cs typeface="Lato"/>
                <a:sym typeface="Lato"/>
              </a:rPr>
              <a:t>Value Added Services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sp>
        <p:nvSpPr>
          <p:cNvPr id="97" name="Shape 97"/>
          <p:cNvSpPr txBox="1"/>
          <p:nvPr/>
        </p:nvSpPr>
        <p:spPr>
          <a:xfrm>
            <a:off x="0" y="220675"/>
            <a:ext cx="12192000" cy="696900"/>
          </a:xfrm>
          <a:prstGeom prst="rect">
            <a:avLst/>
          </a:prstGeom>
          <a:noFill/>
          <a:ln>
            <a:noFill/>
          </a:ln>
        </p:spPr>
        <p:txBody>
          <a:bodyPr anchorCtr="0" anchor="t" bIns="45700" lIns="91425" rIns="91425" wrap="square" tIns="45700">
            <a:noAutofit/>
          </a:bodyPr>
          <a:lstStyle/>
          <a:p>
            <a:pPr indent="0" lvl="0" marL="0" marR="0" rtl="0" algn="ctr">
              <a:spcBef>
                <a:spcPts val="0"/>
              </a:spcBef>
              <a:spcAft>
                <a:spcPts val="0"/>
              </a:spcAft>
              <a:buSzPct val="25000"/>
              <a:buNone/>
            </a:pPr>
            <a:r>
              <a:rPr b="1" lang="en-US" sz="3600">
                <a:solidFill>
                  <a:schemeClr val="dk2"/>
                </a:solidFill>
                <a:latin typeface="Lato"/>
                <a:ea typeface="Lato"/>
                <a:cs typeface="Lato"/>
                <a:sym typeface="Lato"/>
              </a:rPr>
              <a:t>Sept – Present Growth Parameter</a:t>
            </a:r>
          </a:p>
        </p:txBody>
      </p:sp>
      <p:graphicFrame>
        <p:nvGraphicFramePr>
          <p:cNvPr id="98" name="Shape 98"/>
          <p:cNvGraphicFramePr/>
          <p:nvPr/>
        </p:nvGraphicFramePr>
        <p:xfrm>
          <a:off x="8328325" y="1012975"/>
          <a:ext cx="3000000" cy="3000000"/>
        </p:xfrm>
        <a:graphic>
          <a:graphicData uri="http://schemas.openxmlformats.org/drawingml/2006/table">
            <a:tbl>
              <a:tblPr>
                <a:noFill/>
                <a:tableStyleId>{C5BD8884-4F63-4A30-B144-24993C972E24}</a:tableStyleId>
              </a:tblPr>
              <a:tblGrid>
                <a:gridCol w="1151625"/>
                <a:gridCol w="1151625"/>
                <a:gridCol w="1151625"/>
              </a:tblGrid>
              <a:tr h="462500">
                <a:tc>
                  <a:txBody>
                    <a:bodyPr>
                      <a:noAutofit/>
                    </a:bodyPr>
                    <a:lstStyle/>
                    <a:p>
                      <a:pPr lvl="0" rtl="0">
                        <a:spcBef>
                          <a:spcPts val="0"/>
                        </a:spcBef>
                        <a:buNone/>
                      </a:pPr>
                      <a:r>
                        <a:rPr lang="en-US" sz="1100">
                          <a:latin typeface="Montserrat"/>
                          <a:ea typeface="Montserrat"/>
                          <a:cs typeface="Montserrat"/>
                          <a:sym typeface="Montserrat"/>
                        </a:rPr>
                        <a:t>Year - Month</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spcBef>
                          <a:spcPts val="0"/>
                        </a:spcBef>
                        <a:buNone/>
                      </a:pPr>
                      <a:r>
                        <a:rPr lang="en-US" sz="1100">
                          <a:latin typeface="Montserrat"/>
                          <a:ea typeface="Montserrat"/>
                          <a:cs typeface="Montserrat"/>
                          <a:sym typeface="Montserrat"/>
                        </a:rPr>
                        <a:t>Invoices</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spcBef>
                          <a:spcPts val="0"/>
                        </a:spcBef>
                        <a:buNone/>
                      </a:pPr>
                      <a:r>
                        <a:rPr lang="en-US" sz="1100">
                          <a:latin typeface="Montserrat"/>
                          <a:ea typeface="Montserrat"/>
                          <a:cs typeface="Montserrat"/>
                          <a:sym typeface="Montserrat"/>
                        </a:rPr>
                        <a:t>$ Amount</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a:spcBef>
                          <a:spcPts val="0"/>
                        </a:spcBef>
                        <a:buNone/>
                      </a:pPr>
                      <a:r>
                        <a:rPr lang="en-US" sz="1100">
                          <a:latin typeface="Montserrat"/>
                          <a:ea typeface="Montserrat"/>
                          <a:cs typeface="Montserrat"/>
                          <a:sym typeface="Montserrat"/>
                        </a:rPr>
                        <a:t>2017 - 07</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10,971</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71,212,336</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a:spcBef>
                          <a:spcPts val="0"/>
                        </a:spcBef>
                        <a:buNone/>
                      </a:pPr>
                      <a:r>
                        <a:rPr lang="en-US" sz="1100">
                          <a:latin typeface="Montserrat"/>
                          <a:ea typeface="Montserrat"/>
                          <a:cs typeface="Montserrat"/>
                          <a:sym typeface="Montserrat"/>
                        </a:rPr>
                        <a:t>2017 - 06</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9,951</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59,665,932</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a:spcBef>
                          <a:spcPts val="0"/>
                        </a:spcBef>
                        <a:buNone/>
                      </a:pPr>
                      <a:r>
                        <a:rPr lang="en-US" sz="1100">
                          <a:latin typeface="Montserrat"/>
                          <a:ea typeface="Montserrat"/>
                          <a:cs typeface="Montserrat"/>
                          <a:sym typeface="Montserrat"/>
                        </a:rPr>
                        <a:t>2017 - 05</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8,239</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54,432,638</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a:spcBef>
                          <a:spcPts val="0"/>
                        </a:spcBef>
                        <a:buNone/>
                      </a:pPr>
                      <a:r>
                        <a:rPr lang="en-US" sz="1100">
                          <a:latin typeface="Montserrat"/>
                          <a:ea typeface="Montserrat"/>
                          <a:cs typeface="Montserrat"/>
                          <a:sym typeface="Montserrat"/>
                        </a:rPr>
                        <a:t>2017 - 04</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7,073</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35,863,945</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a:spcBef>
                          <a:spcPts val="0"/>
                        </a:spcBef>
                        <a:buNone/>
                      </a:pPr>
                      <a:r>
                        <a:rPr lang="en-US" sz="1100">
                          <a:latin typeface="Montserrat"/>
                          <a:ea typeface="Montserrat"/>
                          <a:cs typeface="Montserrat"/>
                          <a:sym typeface="Montserrat"/>
                        </a:rPr>
                        <a:t>2017 - 03</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6,610</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33,621,131</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a:spcBef>
                          <a:spcPts val="0"/>
                        </a:spcBef>
                        <a:buNone/>
                      </a:pPr>
                      <a:r>
                        <a:rPr lang="en-US" sz="1100">
                          <a:solidFill>
                            <a:schemeClr val="dk1"/>
                          </a:solidFill>
                          <a:latin typeface="Montserrat"/>
                          <a:ea typeface="Montserrat"/>
                          <a:cs typeface="Montserrat"/>
                          <a:sym typeface="Montserrat"/>
                        </a:rPr>
                        <a:t>2017 - 02</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6,011</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30,180,650</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a:spcBef>
                          <a:spcPts val="0"/>
                        </a:spcBef>
                        <a:buNone/>
                      </a:pPr>
                      <a:r>
                        <a:rPr lang="en-US" sz="1100">
                          <a:latin typeface="Montserrat"/>
                          <a:ea typeface="Montserrat"/>
                          <a:cs typeface="Montserrat"/>
                          <a:sym typeface="Montserrat"/>
                        </a:rPr>
                        <a:t>2017 - 01</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5,335</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26,935,268</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a:spcBef>
                          <a:spcPts val="0"/>
                        </a:spcBef>
                        <a:buNone/>
                      </a:pPr>
                      <a:r>
                        <a:rPr lang="en-US" sz="1100">
                          <a:latin typeface="Montserrat"/>
                          <a:ea typeface="Montserrat"/>
                          <a:cs typeface="Montserrat"/>
                          <a:sym typeface="Montserrat"/>
                        </a:rPr>
                        <a:t>2016 - 12</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4,534</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a:spcBef>
                          <a:spcPts val="0"/>
                        </a:spcBef>
                        <a:buNone/>
                      </a:pPr>
                      <a:r>
                        <a:rPr lang="en-US" sz="1100">
                          <a:latin typeface="Montserrat"/>
                          <a:ea typeface="Montserrat"/>
                          <a:cs typeface="Montserrat"/>
                          <a:sym typeface="Montserrat"/>
                        </a:rPr>
                        <a:t>23,658,106</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rtl="0">
                        <a:spcBef>
                          <a:spcPts val="0"/>
                        </a:spcBef>
                        <a:buNone/>
                      </a:pPr>
                      <a:r>
                        <a:rPr lang="en-US" sz="1100">
                          <a:latin typeface="Montserrat"/>
                          <a:ea typeface="Montserrat"/>
                          <a:cs typeface="Montserrat"/>
                          <a:sym typeface="Montserrat"/>
                        </a:rPr>
                        <a:t>2016 - 11</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spcBef>
                          <a:spcPts val="0"/>
                        </a:spcBef>
                        <a:buNone/>
                      </a:pPr>
                      <a:r>
                        <a:rPr lang="en-US" sz="1100">
                          <a:latin typeface="Montserrat"/>
                          <a:ea typeface="Montserrat"/>
                          <a:cs typeface="Montserrat"/>
                          <a:sym typeface="Montserrat"/>
                        </a:rPr>
                        <a:t>4,162</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spcBef>
                          <a:spcPts val="0"/>
                        </a:spcBef>
                        <a:buNone/>
                      </a:pPr>
                      <a:r>
                        <a:rPr lang="en-US" sz="1100">
                          <a:latin typeface="Montserrat"/>
                          <a:ea typeface="Montserrat"/>
                          <a:cs typeface="Montserrat"/>
                          <a:sym typeface="Montserrat"/>
                        </a:rPr>
                        <a:t>21,498,200</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r h="425450">
                <a:tc>
                  <a:txBody>
                    <a:bodyPr>
                      <a:noAutofit/>
                    </a:bodyPr>
                    <a:lstStyle/>
                    <a:p>
                      <a:pPr lvl="0" rtl="0">
                        <a:spcBef>
                          <a:spcPts val="0"/>
                        </a:spcBef>
                        <a:buNone/>
                      </a:pPr>
                      <a:r>
                        <a:rPr lang="en-US" sz="1100">
                          <a:latin typeface="Montserrat"/>
                          <a:ea typeface="Montserrat"/>
                          <a:cs typeface="Montserrat"/>
                          <a:sym typeface="Montserrat"/>
                        </a:rPr>
                        <a:t>2016 - 10</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spcBef>
                          <a:spcPts val="0"/>
                        </a:spcBef>
                        <a:buNone/>
                      </a:pPr>
                      <a:r>
                        <a:rPr lang="en-US" sz="1100">
                          <a:latin typeface="Montserrat"/>
                          <a:ea typeface="Montserrat"/>
                          <a:cs typeface="Montserrat"/>
                          <a:sym typeface="Montserrat"/>
                        </a:rPr>
                        <a:t>2,941</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c>
                  <a:txBody>
                    <a:bodyPr>
                      <a:noAutofit/>
                    </a:bodyPr>
                    <a:lstStyle/>
                    <a:p>
                      <a:pPr lvl="0" rtl="0">
                        <a:spcBef>
                          <a:spcPts val="0"/>
                        </a:spcBef>
                        <a:buNone/>
                      </a:pPr>
                      <a:r>
                        <a:rPr lang="en-US" sz="1100">
                          <a:latin typeface="Montserrat"/>
                          <a:ea typeface="Montserrat"/>
                          <a:cs typeface="Montserrat"/>
                          <a:sym typeface="Montserrat"/>
                        </a:rPr>
                        <a:t>17,565,180</a:t>
                      </a:r>
                    </a:p>
                  </a:txBody>
                  <a:tcPr marT="91425" marB="91425" marR="91425" marL="91425">
                    <a:lnL cap="flat" cmpd="sng" w="9525">
                      <a:solidFill>
                        <a:schemeClr val="dk2"/>
                      </a:solidFill>
                      <a:prstDash val="solid"/>
                      <a:round/>
                      <a:headEnd len="med" w="med" type="none"/>
                      <a:tailEnd len="med" w="med" type="none"/>
                    </a:lnL>
                    <a:lnR cap="flat" cmpd="sng" w="9525">
                      <a:solidFill>
                        <a:schemeClr val="dk2"/>
                      </a:solidFill>
                      <a:prstDash val="solid"/>
                      <a:round/>
                      <a:headEnd len="med" w="med" type="none"/>
                      <a:tailEnd len="med" w="med" type="none"/>
                    </a:lnR>
                    <a:lnT cap="flat" cmpd="sng" w="9525">
                      <a:solidFill>
                        <a:schemeClr val="dk2"/>
                      </a:solidFill>
                      <a:prstDash val="solid"/>
                      <a:round/>
                      <a:headEnd len="med" w="med" type="none"/>
                      <a:tailEnd len="med" w="med" type="none"/>
                    </a:lnT>
                    <a:lnB cap="flat" cmpd="sng" w="9525">
                      <a:solidFill>
                        <a:schemeClr val="dk2"/>
                      </a:solidFill>
                      <a:prstDash val="solid"/>
                      <a:round/>
                      <a:headEnd len="med" w="med" type="none"/>
                      <a:tailEnd len="med" w="med" type="none"/>
                    </a:lnB>
                  </a:tcPr>
                </a:tc>
              </a:tr>
            </a:tbl>
          </a:graphicData>
        </a:graphic>
      </p:graphicFrame>
      <p:sp>
        <p:nvSpPr>
          <p:cNvPr id="99" name="Shape 99"/>
          <p:cNvSpPr txBox="1"/>
          <p:nvPr/>
        </p:nvSpPr>
        <p:spPr>
          <a:xfrm>
            <a:off x="447950" y="3503450"/>
            <a:ext cx="7064100" cy="2517900"/>
          </a:xfrm>
          <a:prstGeom prst="rect">
            <a:avLst/>
          </a:prstGeom>
          <a:noFill/>
          <a:ln>
            <a:noFill/>
          </a:ln>
        </p:spPr>
        <p:txBody>
          <a:bodyPr anchorCtr="0" anchor="t" bIns="91425" lIns="91425" rIns="91425" wrap="square" tIns="91425">
            <a:noAutofit/>
          </a:bodyPr>
          <a:lstStyle/>
          <a:p>
            <a:pPr lvl="0">
              <a:spcBef>
                <a:spcPts val="0"/>
              </a:spcBef>
              <a:buNone/>
            </a:pPr>
            <a:r>
              <a:rPr b="1" lang="en-US" u="sng">
                <a:solidFill>
                  <a:schemeClr val="dk2"/>
                </a:solidFill>
                <a:latin typeface="Lato"/>
                <a:ea typeface="Lato"/>
                <a:cs typeface="Lato"/>
                <a:sym typeface="Lato"/>
              </a:rPr>
              <a:t>Today (estimates, will update later)</a:t>
            </a:r>
          </a:p>
          <a:p>
            <a:pPr lvl="0">
              <a:spcBef>
                <a:spcPts val="0"/>
              </a:spcBef>
              <a:buNone/>
            </a:pPr>
            <a:r>
              <a:t/>
            </a:r>
            <a:endParaRPr b="1" u="sng">
              <a:solidFill>
                <a:schemeClr val="dk2"/>
              </a:solidFill>
              <a:latin typeface="Lato"/>
              <a:ea typeface="Lato"/>
              <a:cs typeface="Lato"/>
              <a:sym typeface="Lato"/>
            </a:endParaRP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Number of customers: 50</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Number of Invoices: 250K</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Amount managed: &gt;$1B</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Number of active Users: &gt;1500</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Number of active Suppliers: &gt;10K</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Average number of daily actions per customer: &gt;50</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ARR: $250k</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Indirectl CAC: $1600 </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Channels CAC: </a:t>
            </a:r>
          </a:p>
          <a:p>
            <a:pPr indent="-304800" lvl="0" marL="457200">
              <a:lnSpc>
                <a:spcPct val="115000"/>
              </a:lnSpc>
              <a:spcBef>
                <a:spcPts val="0"/>
              </a:spcBef>
              <a:buClr>
                <a:schemeClr val="dk2"/>
              </a:buClr>
              <a:buSzPct val="100000"/>
              <a:buFont typeface="Montserrat"/>
              <a:buChar char="●"/>
            </a:pPr>
            <a:r>
              <a:rPr lang="en-US" sz="1200">
                <a:solidFill>
                  <a:schemeClr val="dk2"/>
                </a:solidFill>
                <a:latin typeface="Montserrat"/>
                <a:ea typeface="Montserrat"/>
                <a:cs typeface="Montserrat"/>
                <a:sym typeface="Montserrat"/>
              </a:rPr>
              <a:t>LTV: 26,000</a:t>
            </a:r>
          </a:p>
          <a:p>
            <a:pPr lvl="0">
              <a:spcBef>
                <a:spcPts val="0"/>
              </a:spcBef>
              <a:buNone/>
            </a:pPr>
            <a:r>
              <a:t/>
            </a:r>
            <a:endParaRPr>
              <a:solidFill>
                <a:schemeClr val="dk2"/>
              </a:solidFill>
            </a:endParaRPr>
          </a:p>
        </p:txBody>
      </p:sp>
      <p:pic>
        <p:nvPicPr>
          <p:cNvPr id="100" name="Shape 100"/>
          <p:cNvPicPr preferRelativeResize="0"/>
          <p:nvPr/>
        </p:nvPicPr>
        <p:blipFill>
          <a:blip r:embed="rId4">
            <a:alphaModFix/>
          </a:blip>
          <a:stretch>
            <a:fillRect/>
          </a:stretch>
        </p:blipFill>
        <p:spPr>
          <a:xfrm>
            <a:off x="447954" y="1037099"/>
            <a:ext cx="3387600" cy="2423024"/>
          </a:xfrm>
          <a:prstGeom prst="rect">
            <a:avLst/>
          </a:prstGeom>
          <a:noFill/>
          <a:ln cap="flat" cmpd="sng" w="9525">
            <a:solidFill>
              <a:schemeClr val="dk2"/>
            </a:solidFill>
            <a:prstDash val="solid"/>
            <a:round/>
            <a:headEnd len="med" w="med" type="none"/>
            <a:tailEnd len="med" w="med" type="none"/>
          </a:ln>
        </p:spPr>
      </p:pic>
      <p:pic>
        <p:nvPicPr>
          <p:cNvPr id="101" name="Shape 101"/>
          <p:cNvPicPr preferRelativeResize="0"/>
          <p:nvPr/>
        </p:nvPicPr>
        <p:blipFill>
          <a:blip r:embed="rId4">
            <a:alphaModFix/>
          </a:blip>
          <a:stretch>
            <a:fillRect/>
          </a:stretch>
        </p:blipFill>
        <p:spPr>
          <a:xfrm>
            <a:off x="4310750" y="1037099"/>
            <a:ext cx="3387600" cy="2422996"/>
          </a:xfrm>
          <a:prstGeom prst="rect">
            <a:avLst/>
          </a:prstGeom>
          <a:noFill/>
          <a:ln cap="flat" cmpd="sng" w="9525">
            <a:solidFill>
              <a:schemeClr val="dk2"/>
            </a:solidFill>
            <a:prstDash val="solid"/>
            <a:round/>
            <a:headEnd len="med" w="med" type="none"/>
            <a:tailEnd len="med" w="med" type="none"/>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