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2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46C7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9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45A64-BE02-4B44-BD3F-DE5BBDE1B115}" type="datetimeFigureOut">
              <a:rPr lang="en-US" smtClean="0"/>
              <a:t>8/31/18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092F2-F93B-F446-827D-2EA6FD2933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AA9BE-B1BD-5B4A-810E-9772081797CE}" type="datetimeFigureOut">
              <a:rPr lang="en-US" smtClean="0"/>
              <a:t>8/31/18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7F2BB-162A-6E49-8F65-74FF3341E4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67B553-0B57-C04F-A338-D187580B0F6B}" type="datetime1">
              <a:rPr lang="en-US" smtClean="0"/>
              <a:t>8/31/18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EE2497-4A62-7046-91D2-959A22E7D7C9}" type="datetime1">
              <a:rPr lang="en-US" smtClean="0"/>
              <a:t>8/31/18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AAD05-FFB4-2E44-9C47-C0588590BDFE}" type="datetime1">
              <a:rPr lang="en-US" smtClean="0"/>
              <a:t>8/31/18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4A126F-7649-494B-A36A-F6699B68C4A2}" type="datetime1">
              <a:rPr lang="en-US" smtClean="0"/>
              <a:t>8/31/18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CBAF6F-8CE6-B440-AEC8-D22548FB1F2D}" type="datetime1">
              <a:rPr lang="en-US" smtClean="0"/>
              <a:t>8/31/18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0AEE1E-1607-134A-9510-5A6F727F5129}" type="datetime1">
              <a:rPr lang="en-US" smtClean="0"/>
              <a:t>8/31/18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E94699-08B8-AA41-8C17-C243DB9B2404}" type="datetime1">
              <a:rPr lang="en-US" smtClean="0"/>
              <a:t>8/31/18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6DB90-0666-F14B-897C-71D00D4A93E7}" type="datetime1">
              <a:rPr lang="en-US" smtClean="0"/>
              <a:t>8/31/18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E256B5-3EAE-2B49-8DB4-6AD8F56A5FF7}" type="datetime1">
              <a:rPr lang="en-US" smtClean="0"/>
              <a:t>8/31/18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6926B-EDDA-D84A-8EDB-B316C33FDF7D}" type="datetime1">
              <a:rPr lang="en-US" smtClean="0"/>
              <a:t>8/31/18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35EE7D-07C7-094D-847A-1E7170E3917D}" type="datetime1">
              <a:rPr lang="en-US" smtClean="0"/>
              <a:t>8/31/18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96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46409"/>
            <a:ext cx="2895600" cy="210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Asimily •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8967" y="6446409"/>
            <a:ext cx="2133600" cy="210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DC73-4123-6A45-843D-79D143B34C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shankar@asimily.com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shankar@asimily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dobeStock_87101043web2.jpg"/>
          <p:cNvPicPr>
            <a:picLocks noChangeAspect="1"/>
          </p:cNvPicPr>
          <p:nvPr/>
        </p:nvPicPr>
        <p:blipFill>
          <a:blip r:embed="rId2"/>
          <a:srcRect l="11719" t="2876" r="28646"/>
          <a:stretch>
            <a:fillRect/>
          </a:stretch>
        </p:blipFill>
        <p:spPr>
          <a:xfrm>
            <a:off x="0" y="0"/>
            <a:ext cx="9150187" cy="6858000"/>
          </a:xfrm>
          <a:prstGeom prst="rect">
            <a:avLst/>
          </a:prstGeom>
        </p:spPr>
      </p:pic>
      <p:pic>
        <p:nvPicPr>
          <p:cNvPr id="5" name="Picture 4" descr="Asimily Logo fi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1" y="0"/>
            <a:ext cx="4502099" cy="1250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9190" y="5421007"/>
            <a:ext cx="58385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"/>
                <a:cs typeface="Myriad Pro"/>
              </a:rPr>
              <a:t>Bridging the gap between Clinical Engineering and IT</a:t>
            </a:r>
          </a:p>
          <a:p>
            <a:pPr algn="ctr"/>
            <a:endParaRPr lang="en-US" sz="1600" dirty="0" smtClean="0">
              <a:latin typeface="Myriad Pro"/>
              <a:cs typeface="Myriad Pro"/>
            </a:endParaRPr>
          </a:p>
          <a:p>
            <a:pPr algn="ctr"/>
            <a:r>
              <a:rPr lang="en-US" sz="1200" dirty="0" smtClean="0">
                <a:latin typeface="Myriad Pro"/>
                <a:cs typeface="Myriad Pro"/>
              </a:rPr>
              <a:t>Shankar Somasundaram</a:t>
            </a:r>
          </a:p>
          <a:p>
            <a:pPr algn="ctr"/>
            <a:r>
              <a:rPr lang="en-US" sz="1200" dirty="0" smtClean="0">
                <a:latin typeface="Myriad Pro"/>
                <a:cs typeface="Myriad Pro"/>
                <a:hlinkClick r:id="rId4"/>
              </a:rPr>
              <a:t>shankar@asimily.com</a:t>
            </a:r>
            <a:r>
              <a:rPr lang="en-US" sz="1200" dirty="0" smtClean="0">
                <a:latin typeface="Myriad Pro"/>
                <a:cs typeface="Myriad Pro"/>
              </a:rPr>
              <a:t>  |  650-224-9653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1" cy="837260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4178" y="152289"/>
            <a:ext cx="8229600" cy="461665"/>
          </a:xfr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Asimily INSIGHT- Bring IT and Medical Device Worlds</a:t>
            </a:r>
            <a:r>
              <a:rPr lang="en-US" sz="2400" b="1" dirty="0" smtClean="0">
                <a:solidFill>
                  <a:srgbClr val="FFFFFF"/>
                </a:solidFill>
              </a:rPr>
              <a:t> Together</a:t>
            </a:r>
            <a:endParaRPr lang="en-US" sz="24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979802-AE79-4A53-97D4-C0C1F610A1BD}"/>
              </a:ext>
            </a:extLst>
          </p:cNvPr>
          <p:cNvSpPr/>
          <p:nvPr/>
        </p:nvSpPr>
        <p:spPr>
          <a:xfrm>
            <a:off x="640079" y="946777"/>
            <a:ext cx="7845553" cy="1038695"/>
          </a:xfrm>
          <a:prstGeom prst="round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D2215B-175B-4123-AB5A-E8F588EED8F8}"/>
              </a:ext>
            </a:extLst>
          </p:cNvPr>
          <p:cNvCxnSpPr>
            <a:cxnSpLocks/>
          </p:cNvCxnSpPr>
          <p:nvPr/>
        </p:nvCxnSpPr>
        <p:spPr>
          <a:xfrm flipV="1">
            <a:off x="2432304" y="5867132"/>
            <a:ext cx="597407" cy="795528"/>
          </a:xfrm>
          <a:prstGeom prst="straightConnector1">
            <a:avLst/>
          </a:prstGeom>
          <a:ln>
            <a:solidFill>
              <a:srgbClr val="246C7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191087-34E5-4631-8C4A-3BEE2A382A50}"/>
              </a:ext>
            </a:extLst>
          </p:cNvPr>
          <p:cNvCxnSpPr>
            <a:cxnSpLocks/>
          </p:cNvCxnSpPr>
          <p:nvPr/>
        </p:nvCxnSpPr>
        <p:spPr>
          <a:xfrm flipH="1" flipV="1">
            <a:off x="6461760" y="5867132"/>
            <a:ext cx="591243" cy="795528"/>
          </a:xfrm>
          <a:prstGeom prst="straightConnector1">
            <a:avLst/>
          </a:prstGeom>
          <a:ln>
            <a:solidFill>
              <a:srgbClr val="246C7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28C442-9663-40E3-9ABF-C57564BF8606}"/>
              </a:ext>
            </a:extLst>
          </p:cNvPr>
          <p:cNvCxnSpPr>
            <a:cxnSpLocks/>
          </p:cNvCxnSpPr>
          <p:nvPr/>
        </p:nvCxnSpPr>
        <p:spPr>
          <a:xfrm flipV="1">
            <a:off x="4727958" y="5867132"/>
            <a:ext cx="17775" cy="941832"/>
          </a:xfrm>
          <a:prstGeom prst="straightConnector1">
            <a:avLst/>
          </a:prstGeom>
          <a:ln>
            <a:solidFill>
              <a:srgbClr val="246C7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A29443-0736-4389-9271-E9165A824622}"/>
              </a:ext>
            </a:extLst>
          </p:cNvPr>
          <p:cNvSpPr/>
          <p:nvPr/>
        </p:nvSpPr>
        <p:spPr bwMode="gray">
          <a:xfrm>
            <a:off x="3029710" y="5376015"/>
            <a:ext cx="3432049" cy="381028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NETWORK META-DATA + HEALTHCARE PROTOCOLS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61168F-75EE-41FB-9A7E-9A76400B8DCE}"/>
              </a:ext>
            </a:extLst>
          </p:cNvPr>
          <p:cNvCxnSpPr>
            <a:cxnSpLocks/>
          </p:cNvCxnSpPr>
          <p:nvPr/>
        </p:nvCxnSpPr>
        <p:spPr>
          <a:xfrm flipH="1">
            <a:off x="6038087" y="3534179"/>
            <a:ext cx="2346960" cy="0"/>
          </a:xfrm>
          <a:prstGeom prst="straightConnector1">
            <a:avLst/>
          </a:prstGeom>
          <a:ln>
            <a:solidFill>
              <a:srgbClr val="246C7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237891-5868-494E-AE7D-CE6B51CE922D}"/>
              </a:ext>
            </a:extLst>
          </p:cNvPr>
          <p:cNvCxnSpPr>
            <a:cxnSpLocks/>
          </p:cNvCxnSpPr>
          <p:nvPr/>
        </p:nvCxnSpPr>
        <p:spPr>
          <a:xfrm>
            <a:off x="2873298" y="1747620"/>
            <a:ext cx="757379" cy="758093"/>
          </a:xfrm>
          <a:prstGeom prst="straightConnector1">
            <a:avLst/>
          </a:prstGeom>
          <a:ln>
            <a:solidFill>
              <a:srgbClr val="246C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F59635-7E90-4D57-BEAC-986F002BB573}"/>
              </a:ext>
            </a:extLst>
          </p:cNvPr>
          <p:cNvSpPr/>
          <p:nvPr/>
        </p:nvSpPr>
        <p:spPr bwMode="gray">
          <a:xfrm>
            <a:off x="2578608" y="1356553"/>
            <a:ext cx="804672" cy="301158"/>
          </a:xfrm>
          <a:prstGeom prst="rect">
            <a:avLst/>
          </a:prstGeom>
          <a:solidFill>
            <a:srgbClr val="246C76"/>
          </a:solidFill>
          <a:ln>
            <a:solidFill>
              <a:srgbClr val="246C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NVD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5792DA-1678-4E2A-9CFA-E2050D6D2CF3}"/>
              </a:ext>
            </a:extLst>
          </p:cNvPr>
          <p:cNvSpPr/>
          <p:nvPr/>
        </p:nvSpPr>
        <p:spPr bwMode="gray">
          <a:xfrm>
            <a:off x="3630677" y="1360819"/>
            <a:ext cx="1097281" cy="301158"/>
          </a:xfrm>
          <a:prstGeom prst="rect">
            <a:avLst/>
          </a:prstGeom>
          <a:solidFill>
            <a:srgbClr val="246C76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ICS CERT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97CE11-BC6E-4418-B279-50BE4637B8F9}"/>
              </a:ext>
            </a:extLst>
          </p:cNvPr>
          <p:cNvCxnSpPr>
            <a:cxnSpLocks/>
          </p:cNvCxnSpPr>
          <p:nvPr/>
        </p:nvCxnSpPr>
        <p:spPr>
          <a:xfrm>
            <a:off x="3916114" y="1768872"/>
            <a:ext cx="687216" cy="793483"/>
          </a:xfrm>
          <a:prstGeom prst="straightConnector1">
            <a:avLst/>
          </a:prstGeom>
          <a:ln>
            <a:solidFill>
              <a:srgbClr val="246C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9145C2-4788-443C-95E0-BEBE55049DCD}"/>
              </a:ext>
            </a:extLst>
          </p:cNvPr>
          <p:cNvSpPr/>
          <p:nvPr/>
        </p:nvSpPr>
        <p:spPr bwMode="gray">
          <a:xfrm>
            <a:off x="5005836" y="1375138"/>
            <a:ext cx="1097281" cy="301158"/>
          </a:xfrm>
          <a:prstGeom prst="rect">
            <a:avLst/>
          </a:prstGeom>
          <a:solidFill>
            <a:srgbClr val="246C76"/>
          </a:solidFill>
          <a:ln>
            <a:solidFill>
              <a:srgbClr val="246C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FDA RECALL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9CDFF1-85A8-4672-B6A7-83404864E52A}"/>
              </a:ext>
            </a:extLst>
          </p:cNvPr>
          <p:cNvSpPr/>
          <p:nvPr/>
        </p:nvSpPr>
        <p:spPr bwMode="gray">
          <a:xfrm>
            <a:off x="6380995" y="1375138"/>
            <a:ext cx="1670808" cy="301158"/>
          </a:xfrm>
          <a:prstGeom prst="rect">
            <a:avLst/>
          </a:prstGeom>
          <a:solidFill>
            <a:srgbClr val="246C76"/>
          </a:solidFill>
          <a:ln>
            <a:solidFill>
              <a:srgbClr val="246C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FDA  CLASSIFICATION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62133F-8CC0-4FD9-8731-CDB700A9A06D}"/>
              </a:ext>
            </a:extLst>
          </p:cNvPr>
          <p:cNvCxnSpPr>
            <a:cxnSpLocks/>
          </p:cNvCxnSpPr>
          <p:nvPr/>
        </p:nvCxnSpPr>
        <p:spPr>
          <a:xfrm flipH="1">
            <a:off x="5157216" y="1831393"/>
            <a:ext cx="634505" cy="778011"/>
          </a:xfrm>
          <a:prstGeom prst="straightConnector1">
            <a:avLst/>
          </a:prstGeom>
          <a:ln>
            <a:solidFill>
              <a:srgbClr val="246C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6E8C62-3339-445F-B568-4F3CDA9D062F}"/>
              </a:ext>
            </a:extLst>
          </p:cNvPr>
          <p:cNvCxnSpPr>
            <a:cxnSpLocks/>
          </p:cNvCxnSpPr>
          <p:nvPr/>
        </p:nvCxnSpPr>
        <p:spPr>
          <a:xfrm flipH="1">
            <a:off x="5942551" y="1803071"/>
            <a:ext cx="1110453" cy="937481"/>
          </a:xfrm>
          <a:prstGeom prst="straightConnector1">
            <a:avLst/>
          </a:prstGeom>
          <a:ln>
            <a:solidFill>
              <a:srgbClr val="246C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D0EF49-35FB-41E4-95EE-8956C07477CF}"/>
              </a:ext>
            </a:extLst>
          </p:cNvPr>
          <p:cNvSpPr/>
          <p:nvPr/>
        </p:nvSpPr>
        <p:spPr bwMode="gray">
          <a:xfrm>
            <a:off x="880359" y="1356553"/>
            <a:ext cx="1420371" cy="301158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MANUFACTURER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C18306-11D0-4229-AC77-70475BD7413B}"/>
              </a:ext>
            </a:extLst>
          </p:cNvPr>
          <p:cNvCxnSpPr>
            <a:cxnSpLocks/>
          </p:cNvCxnSpPr>
          <p:nvPr/>
        </p:nvCxnSpPr>
        <p:spPr>
          <a:xfrm>
            <a:off x="1507922" y="1794779"/>
            <a:ext cx="1526637" cy="933445"/>
          </a:xfrm>
          <a:prstGeom prst="straightConnector1">
            <a:avLst/>
          </a:prstGeom>
          <a:ln>
            <a:solidFill>
              <a:srgbClr val="246C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27A761-A22F-46FD-85A7-2A0FFAC2CDDC}"/>
              </a:ext>
            </a:extLst>
          </p:cNvPr>
          <p:cNvCxnSpPr>
            <a:cxnSpLocks/>
          </p:cNvCxnSpPr>
          <p:nvPr/>
        </p:nvCxnSpPr>
        <p:spPr>
          <a:xfrm flipH="1">
            <a:off x="6084828" y="4253507"/>
            <a:ext cx="2346960" cy="0"/>
          </a:xfrm>
          <a:prstGeom prst="straightConnector1">
            <a:avLst/>
          </a:prstGeom>
          <a:ln>
            <a:solidFill>
              <a:srgbClr val="246C7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3099D8-9937-4FEC-9035-21AC7C878D13}"/>
              </a:ext>
            </a:extLst>
          </p:cNvPr>
          <p:cNvSpPr/>
          <p:nvPr/>
        </p:nvSpPr>
        <p:spPr bwMode="gray">
          <a:xfrm>
            <a:off x="6497777" y="3136343"/>
            <a:ext cx="873175" cy="275860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MDS2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6BA7CC-3517-4F0C-86C1-8E9CADB95A0A}"/>
              </a:ext>
            </a:extLst>
          </p:cNvPr>
          <p:cNvSpPr/>
          <p:nvPr/>
        </p:nvSpPr>
        <p:spPr bwMode="gray">
          <a:xfrm>
            <a:off x="6367271" y="3867234"/>
            <a:ext cx="1769002" cy="314284"/>
          </a:xfrm>
          <a:prstGeom prst="rect">
            <a:avLst/>
          </a:prstGeom>
          <a:solidFill>
            <a:srgbClr val="246C76"/>
          </a:solidFill>
          <a:ln>
            <a:solidFill>
              <a:srgbClr val="246C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ASIMILY RESEARCH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BEE411-345C-40A1-BE23-3CEF5070E4ED}"/>
              </a:ext>
            </a:extLst>
          </p:cNvPr>
          <p:cNvCxnSpPr>
            <a:cxnSpLocks/>
          </p:cNvCxnSpPr>
          <p:nvPr/>
        </p:nvCxnSpPr>
        <p:spPr>
          <a:xfrm>
            <a:off x="706042" y="3580604"/>
            <a:ext cx="2357001" cy="0"/>
          </a:xfrm>
          <a:prstGeom prst="straightConnector1">
            <a:avLst/>
          </a:prstGeom>
          <a:ln>
            <a:solidFill>
              <a:srgbClr val="246C76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3D68F2-0580-4DC5-BD36-23F005E91C78}"/>
              </a:ext>
            </a:extLst>
          </p:cNvPr>
          <p:cNvSpPr/>
          <p:nvPr/>
        </p:nvSpPr>
        <p:spPr>
          <a:xfrm>
            <a:off x="3046072" y="2632487"/>
            <a:ext cx="2893015" cy="263343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white"/>
                </a:solidFill>
              </a:rPr>
              <a:t>MEDICAL (&amp; NON-MEDICAL) DEVICE MASTER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white"/>
                </a:solidFill>
              </a:rPr>
              <a:t>DEVICE RELATIONSHIPS</a:t>
            </a:r>
            <a:endParaRPr lang="en-US" sz="14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white"/>
                </a:solidFill>
              </a:rPr>
              <a:t>PATCH AND MITIGATION PRIROITIZATION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white"/>
                </a:solidFill>
              </a:rPr>
              <a:t>RISK MONITORING, REMEDIATION AND PREVENTION</a:t>
            </a:r>
          </a:p>
          <a:p>
            <a:r>
              <a:rPr lang="en-US" sz="1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FB383A-801A-4988-A3FA-9DF486B10AF2}"/>
              </a:ext>
            </a:extLst>
          </p:cNvPr>
          <p:cNvSpPr txBox="1"/>
          <p:nvPr/>
        </p:nvSpPr>
        <p:spPr>
          <a:xfrm>
            <a:off x="6545587" y="982112"/>
            <a:ext cx="192684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ONLINE DATA SOURCES</a:t>
            </a:r>
          </a:p>
        </p:txBody>
      </p:sp>
      <p:sp>
        <p:nvSpPr>
          <p:cNvPr id="28" name="Rectangle: Rounded Corners 3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C8D56A-6611-40D5-9CF0-A157619BB7F2}"/>
              </a:ext>
            </a:extLst>
          </p:cNvPr>
          <p:cNvSpPr/>
          <p:nvPr/>
        </p:nvSpPr>
        <p:spPr>
          <a:xfrm>
            <a:off x="1044898" y="5263131"/>
            <a:ext cx="5742432" cy="629392"/>
          </a:xfrm>
          <a:prstGeom prst="round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/>
          </a:p>
        </p:txBody>
      </p:sp>
      <p:sp>
        <p:nvSpPr>
          <p:cNvPr id="29" name="Rectangle: Rounded Corners 3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9763C8-4DF8-4A08-8255-D9F9CF1AF767}"/>
              </a:ext>
            </a:extLst>
          </p:cNvPr>
          <p:cNvSpPr/>
          <p:nvPr/>
        </p:nvSpPr>
        <p:spPr>
          <a:xfrm>
            <a:off x="6217789" y="2876881"/>
            <a:ext cx="2306325" cy="629392"/>
          </a:xfrm>
          <a:prstGeom prst="round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5180B2-26A3-4D76-8E81-009E23693540}"/>
              </a:ext>
            </a:extLst>
          </p:cNvPr>
          <p:cNvSpPr txBox="1"/>
          <p:nvPr/>
        </p:nvSpPr>
        <p:spPr>
          <a:xfrm>
            <a:off x="7370952" y="2868880"/>
            <a:ext cx="12352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COMMUNITY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+ ASIMILY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5FD08D-2120-4A75-AECD-178F7846FD0C}"/>
              </a:ext>
            </a:extLst>
          </p:cNvPr>
          <p:cNvCxnSpPr>
            <a:cxnSpLocks/>
          </p:cNvCxnSpPr>
          <p:nvPr/>
        </p:nvCxnSpPr>
        <p:spPr>
          <a:xfrm>
            <a:off x="640078" y="4701377"/>
            <a:ext cx="2357001" cy="0"/>
          </a:xfrm>
          <a:prstGeom prst="straightConnector1">
            <a:avLst/>
          </a:prstGeom>
          <a:ln>
            <a:solidFill>
              <a:srgbClr val="246C76"/>
            </a:solidFill>
            <a:prstDash val="dash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4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3713F3-97A5-40E7-B3A0-FBD982D6F764}"/>
              </a:ext>
            </a:extLst>
          </p:cNvPr>
          <p:cNvSpPr/>
          <p:nvPr/>
        </p:nvSpPr>
        <p:spPr>
          <a:xfrm>
            <a:off x="640747" y="3734429"/>
            <a:ext cx="2306325" cy="888972"/>
          </a:xfrm>
          <a:prstGeom prst="round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9E10EE-1543-41D2-9DAE-E3268230B902}"/>
              </a:ext>
            </a:extLst>
          </p:cNvPr>
          <p:cNvSpPr txBox="1"/>
          <p:nvPr/>
        </p:nvSpPr>
        <p:spPr>
          <a:xfrm>
            <a:off x="623440" y="3716550"/>
            <a:ext cx="9671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PROVIDER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2FCC54-324D-41FF-A43D-B053515647F9}"/>
              </a:ext>
            </a:extLst>
          </p:cNvPr>
          <p:cNvSpPr/>
          <p:nvPr/>
        </p:nvSpPr>
        <p:spPr bwMode="gray">
          <a:xfrm>
            <a:off x="706042" y="4040803"/>
            <a:ext cx="2167255" cy="524041"/>
          </a:xfrm>
          <a:prstGeom prst="rect">
            <a:avLst/>
          </a:prstGeom>
          <a:solidFill>
            <a:srgbClr val="246C76"/>
          </a:solidFill>
          <a:ln>
            <a:solidFill>
              <a:srgbClr val="246C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prstClr val="white"/>
                </a:solidFill>
              </a:rPr>
              <a:t>OTHER SOURCES LIKE SCANNERS</a:t>
            </a:r>
          </a:p>
        </p:txBody>
      </p:sp>
      <p:sp>
        <p:nvSpPr>
          <p:cNvPr id="35" name="Footer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FA5E09-1C3A-4A23-954D-D21EF1D6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3" y="6412223"/>
            <a:ext cx="3086100" cy="365125"/>
          </a:xfrm>
        </p:spPr>
        <p:txBody>
          <a:bodyPr/>
          <a:lstStyle/>
          <a:p>
            <a:pPr algn="l"/>
            <a:r>
              <a:rPr lang="en-US" dirty="0" smtClean="0"/>
              <a:t>Asimily • All Rights Reserved</a:t>
            </a:r>
            <a:endParaRPr lang="en-US" dirty="0"/>
          </a:p>
        </p:txBody>
      </p:sp>
      <p:sp>
        <p:nvSpPr>
          <p:cNvPr id="36" name="Slide Numb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2BD07E-4909-4B46-89B4-8859E6D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533" y="6423327"/>
            <a:ext cx="2057400" cy="365125"/>
          </a:xfrm>
        </p:spPr>
        <p:txBody>
          <a:bodyPr/>
          <a:lstStyle/>
          <a:p>
            <a:fld id="{5387AD75-2DD2-423E-8C56-4CFAF557B4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3F7A5C7-9BC7-4FF7-B1F3-F2E284B4BDA1}"/>
              </a:ext>
            </a:extLst>
          </p:cNvPr>
          <p:cNvSpPr/>
          <p:nvPr/>
        </p:nvSpPr>
        <p:spPr bwMode="gray">
          <a:xfrm>
            <a:off x="1199871" y="3085164"/>
            <a:ext cx="1463041" cy="327039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CMMS (if required)</a:t>
            </a:r>
          </a:p>
        </p:txBody>
      </p:sp>
      <p:sp>
        <p:nvSpPr>
          <p:cNvPr id="38" name="Rectangle: Rounded Corners 4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2FAF81-5129-4523-A482-1B9EE265642F}"/>
              </a:ext>
            </a:extLst>
          </p:cNvPr>
          <p:cNvSpPr/>
          <p:nvPr/>
        </p:nvSpPr>
        <p:spPr>
          <a:xfrm>
            <a:off x="623440" y="2826202"/>
            <a:ext cx="2306325" cy="651850"/>
          </a:xfrm>
          <a:prstGeom prst="round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00DABA-1FA3-44AB-85FB-ACF7B2134FD0}"/>
              </a:ext>
            </a:extLst>
          </p:cNvPr>
          <p:cNvSpPr txBox="1"/>
          <p:nvPr/>
        </p:nvSpPr>
        <p:spPr>
          <a:xfrm>
            <a:off x="640078" y="2813803"/>
            <a:ext cx="9671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PROVIDER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1B7B6D-90D4-4AF1-B169-F6DB8FEEB89A}"/>
              </a:ext>
            </a:extLst>
          </p:cNvPr>
          <p:cNvSpPr txBox="1"/>
          <p:nvPr/>
        </p:nvSpPr>
        <p:spPr>
          <a:xfrm>
            <a:off x="1313683" y="5319649"/>
            <a:ext cx="12649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PROVIDER NETWORK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1" cy="837260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4178" y="152289"/>
            <a:ext cx="8229600" cy="461665"/>
          </a:xfr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INSIGHT Deployment Architecture </a:t>
            </a:r>
            <a:endParaRPr lang="en-US" sz="24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55E414-4D10-4EEF-8772-47AC2B9B997B}"/>
              </a:ext>
            </a:extLst>
          </p:cNvPr>
          <p:cNvGrpSpPr/>
          <p:nvPr/>
        </p:nvGrpSpPr>
        <p:grpSpPr>
          <a:xfrm>
            <a:off x="-10436" y="951515"/>
            <a:ext cx="9050076" cy="4973785"/>
            <a:chOff x="-164426" y="113143"/>
            <a:chExt cx="12066768" cy="6631713"/>
          </a:xfrm>
        </p:grpSpPr>
        <p:sp>
          <p:nvSpPr>
            <p:cNvPr id="42" name="Rectangle 41"/>
            <p:cNvSpPr/>
            <p:nvPr/>
          </p:nvSpPr>
          <p:spPr bwMode="gray">
            <a:xfrm>
              <a:off x="190671" y="1413405"/>
              <a:ext cx="11711671" cy="220139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>
                  <a:solidFill>
                    <a:prstClr val="white"/>
                  </a:solidFill>
                </a:rPr>
                <a:t>Provider HEALTH FIREWALL</a:t>
              </a:r>
            </a:p>
          </p:txBody>
        </p:sp>
        <p:pic>
          <p:nvPicPr>
            <p:cNvPr id="43" name="Picture 42" descr="pc_lapt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415548" y="1890555"/>
              <a:ext cx="523084" cy="24156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377632" y="4813723"/>
              <a:ext cx="5093543" cy="18559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4149899" y="5551464"/>
              <a:ext cx="1105448" cy="42135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Asimily Edge Packet Processor</a:t>
              </a:r>
            </a:p>
          </p:txBody>
        </p:sp>
        <p:grpSp>
          <p:nvGrpSpPr>
            <p:cNvPr id="46" name="Group 94"/>
            <p:cNvGrpSpPr/>
            <p:nvPr/>
          </p:nvGrpSpPr>
          <p:grpSpPr>
            <a:xfrm>
              <a:off x="602915" y="5662532"/>
              <a:ext cx="1334277" cy="789054"/>
              <a:chOff x="8837612" y="1676400"/>
              <a:chExt cx="685800" cy="401214"/>
            </a:xfrm>
          </p:grpSpPr>
          <p:sp>
            <p:nvSpPr>
              <p:cNvPr id="130" name="Oval 129"/>
              <p:cNvSpPr/>
              <p:nvPr/>
            </p:nvSpPr>
            <p:spPr bwMode="gray">
              <a:xfrm>
                <a:off x="8837612" y="1987938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1" name="Oval 130"/>
              <p:cNvSpPr/>
              <p:nvPr/>
            </p:nvSpPr>
            <p:spPr bwMode="gray">
              <a:xfrm>
                <a:off x="9294812" y="1981200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2" name="Oval 131"/>
              <p:cNvSpPr/>
              <p:nvPr/>
            </p:nvSpPr>
            <p:spPr bwMode="gray">
              <a:xfrm>
                <a:off x="9142412" y="2001414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3" name="Oval 132"/>
              <p:cNvSpPr/>
              <p:nvPr/>
            </p:nvSpPr>
            <p:spPr bwMode="gray">
              <a:xfrm>
                <a:off x="9010446" y="1987938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4" name="Oval 133"/>
              <p:cNvSpPr/>
              <p:nvPr/>
            </p:nvSpPr>
            <p:spPr bwMode="gray">
              <a:xfrm>
                <a:off x="9447212" y="1981200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5" name="Rectangle 134"/>
              <p:cNvSpPr/>
              <p:nvPr/>
            </p:nvSpPr>
            <p:spPr bwMode="gray">
              <a:xfrm>
                <a:off x="8990012" y="1828800"/>
                <a:ext cx="76200" cy="76200"/>
              </a:xfrm>
              <a:prstGeom prst="rect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6" name="Rectangle 135"/>
              <p:cNvSpPr/>
              <p:nvPr/>
            </p:nvSpPr>
            <p:spPr bwMode="gray">
              <a:xfrm>
                <a:off x="9142412" y="1828800"/>
                <a:ext cx="76200" cy="76200"/>
              </a:xfrm>
              <a:prstGeom prst="rect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7" name="Rectangle 136"/>
              <p:cNvSpPr/>
              <p:nvPr/>
            </p:nvSpPr>
            <p:spPr bwMode="gray">
              <a:xfrm>
                <a:off x="9294812" y="1828800"/>
                <a:ext cx="76200" cy="76200"/>
              </a:xfrm>
              <a:prstGeom prst="rect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38" name="Trapezoid 137"/>
              <p:cNvSpPr/>
              <p:nvPr/>
            </p:nvSpPr>
            <p:spPr bwMode="gray">
              <a:xfrm>
                <a:off x="9066212" y="1676400"/>
                <a:ext cx="152400" cy="76200"/>
              </a:xfrm>
              <a:prstGeom prst="trapezoid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cxnSp>
            <p:nvCxnSpPr>
              <p:cNvPr id="139" name="Straight Connector 138"/>
              <p:cNvCxnSpPr>
                <a:cxnSpLocks/>
                <a:stCxn id="138" idx="2"/>
                <a:endCxn id="135" idx="0"/>
              </p:cNvCxnSpPr>
              <p:nvPr/>
            </p:nvCxnSpPr>
            <p:spPr>
              <a:xfrm flipH="1">
                <a:off x="9028112" y="1752600"/>
                <a:ext cx="1143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cxnSpLocks/>
                <a:stCxn id="138" idx="2"/>
                <a:endCxn id="137" idx="0"/>
              </p:cNvCxnSpPr>
              <p:nvPr/>
            </p:nvCxnSpPr>
            <p:spPr>
              <a:xfrm>
                <a:off x="9142412" y="1752600"/>
                <a:ext cx="1905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cxnSpLocks/>
                <a:stCxn id="138" idx="2"/>
                <a:endCxn id="136" idx="0"/>
              </p:cNvCxnSpPr>
              <p:nvPr/>
            </p:nvCxnSpPr>
            <p:spPr>
              <a:xfrm>
                <a:off x="9142412" y="1752600"/>
                <a:ext cx="381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cxnSpLocks/>
                <a:stCxn id="137" idx="2"/>
                <a:endCxn id="131" idx="0"/>
              </p:cNvCxnSpPr>
              <p:nvPr/>
            </p:nvCxnSpPr>
            <p:spPr>
              <a:xfrm>
                <a:off x="9332912" y="1905000"/>
                <a:ext cx="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>
                <a:cxnSpLocks/>
                <a:stCxn id="137" idx="2"/>
                <a:endCxn id="134" idx="0"/>
              </p:cNvCxnSpPr>
              <p:nvPr/>
            </p:nvCxnSpPr>
            <p:spPr>
              <a:xfrm>
                <a:off x="9332912" y="1905000"/>
                <a:ext cx="1524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cxnSpLocks/>
                <a:stCxn id="135" idx="2"/>
                <a:endCxn id="133" idx="7"/>
              </p:cNvCxnSpPr>
              <p:nvPr/>
            </p:nvCxnSpPr>
            <p:spPr>
              <a:xfrm>
                <a:off x="9028112" y="1905000"/>
                <a:ext cx="47374" cy="94097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hought Bubble: Cloud 118"/>
            <p:cNvSpPr/>
            <p:nvPr/>
          </p:nvSpPr>
          <p:spPr>
            <a:xfrm>
              <a:off x="114395" y="113143"/>
              <a:ext cx="2115681" cy="1066137"/>
            </a:xfrm>
            <a:prstGeom prst="cloudCallout">
              <a:avLst>
                <a:gd name="adj1" fmla="val -24488"/>
                <a:gd name="adj2" fmla="val 25729"/>
              </a:avLst>
            </a:prstGeom>
            <a:solidFill>
              <a:srgbClr val="246C7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CLOUD (Runs on-line crawlers and has Asimily research)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C2A7A6-6330-499C-97F0-C78CA9A12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402799" y="4867367"/>
              <a:ext cx="1235837" cy="719687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F424B3-1690-4593-96F6-C17B05838C6F}"/>
                </a:ext>
              </a:extLst>
            </p:cNvPr>
            <p:cNvCxnSpPr>
              <a:cxnSpLocks/>
              <a:stCxn id="138" idx="0"/>
            </p:cNvCxnSpPr>
            <p:nvPr/>
          </p:nvCxnSpPr>
          <p:spPr>
            <a:xfrm flipV="1">
              <a:off x="1195981" y="5195601"/>
              <a:ext cx="14306" cy="466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CA5F2E-85DA-4181-8D0D-DAAAB5D536B0}"/>
                </a:ext>
              </a:extLst>
            </p:cNvPr>
            <p:cNvCxnSpPr/>
            <p:nvPr/>
          </p:nvCxnSpPr>
          <p:spPr>
            <a:xfrm>
              <a:off x="1219792" y="5195601"/>
              <a:ext cx="3335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9B822B-6621-4CE4-9E4C-F53551B8677D}"/>
                </a:ext>
              </a:extLst>
            </p:cNvPr>
            <p:cNvSpPr/>
            <p:nvPr/>
          </p:nvSpPr>
          <p:spPr bwMode="gray">
            <a:xfrm>
              <a:off x="353721" y="4787307"/>
              <a:ext cx="1549528" cy="321837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Network Subnet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D6CCED-BD69-423A-ACB0-E245F99EF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7793" y="3775136"/>
              <a:ext cx="0" cy="1283917"/>
            </a:xfrm>
            <a:prstGeom prst="line">
              <a:avLst/>
            </a:prstGeom>
            <a:ln>
              <a:solidFill>
                <a:srgbClr val="C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7CD18B-98DE-416C-8E92-09C23ED01043}"/>
                </a:ext>
              </a:extLst>
            </p:cNvPr>
            <p:cNvCxnSpPr>
              <a:cxnSpLocks/>
            </p:cNvCxnSpPr>
            <p:nvPr/>
          </p:nvCxnSpPr>
          <p:spPr>
            <a:xfrm>
              <a:off x="2076371" y="3778870"/>
              <a:ext cx="2991462" cy="1169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B1B8A9-FB30-47C1-8710-275E1B701282}"/>
                </a:ext>
              </a:extLst>
            </p:cNvPr>
            <p:cNvCxnSpPr>
              <a:cxnSpLocks/>
            </p:cNvCxnSpPr>
            <p:nvPr/>
          </p:nvCxnSpPr>
          <p:spPr>
            <a:xfrm>
              <a:off x="2588888" y="5300032"/>
              <a:ext cx="1859680" cy="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5E67736-4BB8-492B-A378-008E0D0F1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067833" y="2012207"/>
              <a:ext cx="1281174" cy="220466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3309381-3086-48F3-B4BB-8A69EE5597E7}"/>
                </a:ext>
              </a:extLst>
            </p:cNvPr>
            <p:cNvSpPr/>
            <p:nvPr/>
          </p:nvSpPr>
          <p:spPr>
            <a:xfrm>
              <a:off x="5734008" y="4807334"/>
              <a:ext cx="5928685" cy="18559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57" name="Group 13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3CAB3B-1205-4323-81D1-F93B30CE2313}"/>
                </a:ext>
              </a:extLst>
            </p:cNvPr>
            <p:cNvGrpSpPr/>
            <p:nvPr/>
          </p:nvGrpSpPr>
          <p:grpSpPr>
            <a:xfrm>
              <a:off x="9682334" y="5563552"/>
              <a:ext cx="1334277" cy="775803"/>
              <a:chOff x="8837612" y="1676400"/>
              <a:chExt cx="685800" cy="394476"/>
            </a:xfrm>
          </p:grpSpPr>
          <p:sp>
            <p:nvSpPr>
              <p:cNvPr id="115" name="Oval 114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874BB7-5BAF-4CE6-8E1F-89AC11A38AB5}"/>
                  </a:ext>
                </a:extLst>
              </p:cNvPr>
              <p:cNvSpPr/>
              <p:nvPr/>
            </p:nvSpPr>
            <p:spPr bwMode="gray">
              <a:xfrm>
                <a:off x="8837612" y="1981200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75A2A5-0019-4821-AC95-DE41ED21FB5E}"/>
                  </a:ext>
                </a:extLst>
              </p:cNvPr>
              <p:cNvSpPr/>
              <p:nvPr/>
            </p:nvSpPr>
            <p:spPr bwMode="gray">
              <a:xfrm>
                <a:off x="9294812" y="1981200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E2ACE8-C956-4684-8CF4-2107A1202942}"/>
                  </a:ext>
                </a:extLst>
              </p:cNvPr>
              <p:cNvSpPr/>
              <p:nvPr/>
            </p:nvSpPr>
            <p:spPr bwMode="gray">
              <a:xfrm>
                <a:off x="9149223" y="1994676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E8B6ED-F9EC-44BE-AECC-B607AFFC192A}"/>
                  </a:ext>
                </a:extLst>
              </p:cNvPr>
              <p:cNvSpPr/>
              <p:nvPr/>
            </p:nvSpPr>
            <p:spPr bwMode="gray">
              <a:xfrm>
                <a:off x="8990012" y="1981200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D8E1FE-6B0E-4E3A-876B-00B5084F8C2D}"/>
                  </a:ext>
                </a:extLst>
              </p:cNvPr>
              <p:cNvSpPr/>
              <p:nvPr/>
            </p:nvSpPr>
            <p:spPr bwMode="gray">
              <a:xfrm>
                <a:off x="9447212" y="1981200"/>
                <a:ext cx="76200" cy="76200"/>
              </a:xfrm>
              <a:prstGeom prst="ellipse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CDCBD7-E92A-44B9-AD50-191771A7584B}"/>
                  </a:ext>
                </a:extLst>
              </p:cNvPr>
              <p:cNvSpPr/>
              <p:nvPr/>
            </p:nvSpPr>
            <p:spPr bwMode="gray">
              <a:xfrm>
                <a:off x="8990012" y="1828800"/>
                <a:ext cx="76200" cy="76200"/>
              </a:xfrm>
              <a:prstGeom prst="rect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AB3405-AC41-4B6D-A2EA-4A1F070C9380}"/>
                  </a:ext>
                </a:extLst>
              </p:cNvPr>
              <p:cNvSpPr/>
              <p:nvPr/>
            </p:nvSpPr>
            <p:spPr bwMode="gray">
              <a:xfrm>
                <a:off x="9142412" y="1828800"/>
                <a:ext cx="76200" cy="76200"/>
              </a:xfrm>
              <a:prstGeom prst="rect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804CED-ED44-4196-B443-3BAB5D603C5E}"/>
                  </a:ext>
                </a:extLst>
              </p:cNvPr>
              <p:cNvSpPr/>
              <p:nvPr/>
            </p:nvSpPr>
            <p:spPr bwMode="gray">
              <a:xfrm>
                <a:off x="9294812" y="1828800"/>
                <a:ext cx="76200" cy="76200"/>
              </a:xfrm>
              <a:prstGeom prst="rect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sp>
            <p:nvSpPr>
              <p:cNvPr id="123" name="Trapezoid 122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A3F5BC-4FC8-4EFB-85E9-07E880B57987}"/>
                  </a:ext>
                </a:extLst>
              </p:cNvPr>
              <p:cNvSpPr/>
              <p:nvPr/>
            </p:nvSpPr>
            <p:spPr bwMode="gray">
              <a:xfrm>
                <a:off x="9066212" y="1676400"/>
                <a:ext cx="152400" cy="76200"/>
              </a:xfrm>
              <a:prstGeom prst="trapezoid">
                <a:avLst/>
              </a:prstGeom>
              <a:solidFill>
                <a:srgbClr val="444444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350" dirty="0"/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C1EC7E-FFCE-4E43-B8C5-D772E2EC2521}"/>
                  </a:ext>
                </a:extLst>
              </p:cNvPr>
              <p:cNvCxnSpPr>
                <a:cxnSpLocks/>
                <a:stCxn id="123" idx="2"/>
                <a:endCxn id="120" idx="0"/>
              </p:cNvCxnSpPr>
              <p:nvPr/>
            </p:nvCxnSpPr>
            <p:spPr>
              <a:xfrm flipH="1">
                <a:off x="9028112" y="1752600"/>
                <a:ext cx="1143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A61DB6-4FD7-4E2A-B4F2-0DE77DC009DA}"/>
                  </a:ext>
                </a:extLst>
              </p:cNvPr>
              <p:cNvCxnSpPr>
                <a:cxnSpLocks/>
                <a:stCxn id="123" idx="2"/>
                <a:endCxn id="122" idx="0"/>
              </p:cNvCxnSpPr>
              <p:nvPr/>
            </p:nvCxnSpPr>
            <p:spPr>
              <a:xfrm>
                <a:off x="9142412" y="1752600"/>
                <a:ext cx="1905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4359C7-5B42-450B-BF9B-ACDCD6A1CB56}"/>
                  </a:ext>
                </a:extLst>
              </p:cNvPr>
              <p:cNvCxnSpPr>
                <a:cxnSpLocks/>
                <a:stCxn id="123" idx="2"/>
                <a:endCxn id="121" idx="0"/>
              </p:cNvCxnSpPr>
              <p:nvPr/>
            </p:nvCxnSpPr>
            <p:spPr>
              <a:xfrm>
                <a:off x="9142412" y="1752600"/>
                <a:ext cx="381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6EF0FE-309E-42D5-B391-5105D73DE351}"/>
                  </a:ext>
                </a:extLst>
              </p:cNvPr>
              <p:cNvCxnSpPr>
                <a:cxnSpLocks/>
                <a:stCxn id="122" idx="2"/>
                <a:endCxn id="116" idx="0"/>
              </p:cNvCxnSpPr>
              <p:nvPr/>
            </p:nvCxnSpPr>
            <p:spPr>
              <a:xfrm>
                <a:off x="9332912" y="1905000"/>
                <a:ext cx="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F99C0F-2318-42AE-BADF-A3ED2858D8C8}"/>
                  </a:ext>
                </a:extLst>
              </p:cNvPr>
              <p:cNvCxnSpPr>
                <a:cxnSpLocks/>
                <a:stCxn id="120" idx="2"/>
                <a:endCxn id="115" idx="0"/>
              </p:cNvCxnSpPr>
              <p:nvPr/>
            </p:nvCxnSpPr>
            <p:spPr>
              <a:xfrm flipH="1">
                <a:off x="8875712" y="1905000"/>
                <a:ext cx="152400" cy="76200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79F5B0-1615-41CD-9BF7-3E35C95C38D8}"/>
                  </a:ext>
                </a:extLst>
              </p:cNvPr>
              <p:cNvCxnSpPr>
                <a:cxnSpLocks/>
                <a:stCxn id="120" idx="2"/>
                <a:endCxn id="118" idx="7"/>
              </p:cNvCxnSpPr>
              <p:nvPr/>
            </p:nvCxnSpPr>
            <p:spPr>
              <a:xfrm>
                <a:off x="9028112" y="1905000"/>
                <a:ext cx="26941" cy="87359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0484F2-834E-41B4-BF73-18F8EFFE3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8746874" y="4785131"/>
              <a:ext cx="1235837" cy="719687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8638E0-5DF1-4C2B-9643-6AF19F26B7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03165" y="5170755"/>
              <a:ext cx="9298" cy="318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3A5AC5-8988-4B21-8B0C-4D3F0DC797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4310" y="3604607"/>
              <a:ext cx="3002533" cy="808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A058AE6-26B7-4B12-A201-CF19EBFAF4E8}"/>
                </a:ext>
              </a:extLst>
            </p:cNvPr>
            <p:cNvCxnSpPr>
              <a:cxnSpLocks/>
            </p:cNvCxnSpPr>
            <p:nvPr/>
          </p:nvCxnSpPr>
          <p:spPr>
            <a:xfrm>
              <a:off x="6642003" y="5292267"/>
              <a:ext cx="2105516" cy="433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47503D-007A-4DAB-A7EA-BA5972899DB6}"/>
                </a:ext>
              </a:extLst>
            </p:cNvPr>
            <p:cNvSpPr txBox="1"/>
            <p:nvPr/>
          </p:nvSpPr>
          <p:spPr>
            <a:xfrm>
              <a:off x="8182019" y="4799936"/>
              <a:ext cx="992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Span port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3002AA-5A3E-461D-9DD3-86B990025D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26843" y="3599224"/>
              <a:ext cx="15845" cy="1329663"/>
            </a:xfrm>
            <a:prstGeom prst="line">
              <a:avLst/>
            </a:prstGeom>
            <a:ln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4F342C-C6E4-414F-A920-DA39E7E0F141}"/>
                </a:ext>
              </a:extLst>
            </p:cNvPr>
            <p:cNvSpPr/>
            <p:nvPr/>
          </p:nvSpPr>
          <p:spPr bwMode="gray">
            <a:xfrm>
              <a:off x="4683808" y="4289364"/>
              <a:ext cx="2359514" cy="35445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Asimily On-premise Data Aggregator Software on Provider Managed Servers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DFEAFE-FE15-404A-8A7E-2673524072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5312" y="3324396"/>
              <a:ext cx="3617412" cy="4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6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E900ED-7169-44A9-ACB7-577EBCD1A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0116997" y="3151306"/>
              <a:ext cx="382327" cy="499475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D06E85-7E9A-4C3F-9A73-274EF2242FD2}"/>
                </a:ext>
              </a:extLst>
            </p:cNvPr>
            <p:cNvSpPr/>
            <p:nvPr/>
          </p:nvSpPr>
          <p:spPr bwMode="gray">
            <a:xfrm>
              <a:off x="10596211" y="3179296"/>
              <a:ext cx="1066483" cy="371698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MDS2 repository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60F18C-B82B-4ADA-BE29-45520DC7A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572089" y="4926965"/>
              <a:ext cx="390959" cy="597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29C58E-FF8D-4F49-BE5F-596D2230E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117202" y="4921148"/>
              <a:ext cx="408507" cy="621911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3B59F8-BD5E-4D78-A23E-DFECC173E3E2}"/>
                </a:ext>
              </a:extLst>
            </p:cNvPr>
            <p:cNvSpPr/>
            <p:nvPr/>
          </p:nvSpPr>
          <p:spPr bwMode="gray">
            <a:xfrm>
              <a:off x="6727731" y="1876167"/>
              <a:ext cx="1670306" cy="219667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Console for UI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D3346E-B993-404F-97C1-D17906253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173" y="524644"/>
              <a:ext cx="3718146" cy="17704"/>
            </a:xfrm>
            <a:prstGeom prst="straightConnector1">
              <a:avLst/>
            </a:prstGeom>
            <a:ln w="31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922A9B-09C9-4CDF-836C-9926E6D3B3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1170" y="846998"/>
              <a:ext cx="3281903" cy="8655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1E31D0-E1C9-4EAC-A3F6-C63F42A7E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9787" y="846998"/>
              <a:ext cx="0" cy="11652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229536-E656-4F53-A710-559E08086964}"/>
                </a:ext>
              </a:extLst>
            </p:cNvPr>
            <p:cNvSpPr/>
            <p:nvPr/>
          </p:nvSpPr>
          <p:spPr>
            <a:xfrm>
              <a:off x="143484" y="1773075"/>
              <a:ext cx="11711672" cy="497178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C13565-990B-4588-AA7D-0E02FBADD4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4775" y="511232"/>
              <a:ext cx="0" cy="1486686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3DB797-CEF3-4712-8410-698ED51822C3}"/>
                </a:ext>
              </a:extLst>
            </p:cNvPr>
            <p:cNvSpPr/>
            <p:nvPr/>
          </p:nvSpPr>
          <p:spPr bwMode="gray">
            <a:xfrm>
              <a:off x="114395" y="1787054"/>
              <a:ext cx="2115681" cy="343497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HEALTH NETWORK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5D05A7-0904-47CA-8AEB-010261E10214}"/>
                </a:ext>
              </a:extLst>
            </p:cNvPr>
            <p:cNvSpPr/>
            <p:nvPr/>
          </p:nvSpPr>
          <p:spPr bwMode="gray">
            <a:xfrm>
              <a:off x="-164426" y="1170782"/>
              <a:ext cx="1489819" cy="290786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INTERNET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3A6747-2F64-40B1-BE8E-55147C56216B}"/>
                </a:ext>
              </a:extLst>
            </p:cNvPr>
            <p:cNvSpPr/>
            <p:nvPr/>
          </p:nvSpPr>
          <p:spPr bwMode="gray">
            <a:xfrm>
              <a:off x="361432" y="6397793"/>
              <a:ext cx="2082733" cy="32565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Medical Device Network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3CE7C5-4500-4DB3-98BB-9C02853A9145}"/>
                </a:ext>
              </a:extLst>
            </p:cNvPr>
            <p:cNvSpPr/>
            <p:nvPr/>
          </p:nvSpPr>
          <p:spPr bwMode="gray">
            <a:xfrm>
              <a:off x="9326843" y="6359747"/>
              <a:ext cx="2082733" cy="32565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Medical Device Network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5CE4B5-EBEB-4560-835D-4069AAA329D1}"/>
                </a:ext>
              </a:extLst>
            </p:cNvPr>
            <p:cNvSpPr/>
            <p:nvPr/>
          </p:nvSpPr>
          <p:spPr bwMode="gray">
            <a:xfrm>
              <a:off x="1408406" y="5506434"/>
              <a:ext cx="1111981" cy="349443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existing Gateway/router (could be core switch)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68E178-C304-46D1-A3F6-8E673E2F76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4603" y="5165333"/>
              <a:ext cx="438599" cy="88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143C59-5D5F-41F0-947B-65E87E985845}"/>
                </a:ext>
              </a:extLst>
            </p:cNvPr>
            <p:cNvSpPr/>
            <p:nvPr/>
          </p:nvSpPr>
          <p:spPr bwMode="gray">
            <a:xfrm>
              <a:off x="8854938" y="5440237"/>
              <a:ext cx="1111981" cy="349443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existing Gateway/router (could be core switch)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AAE06-CB66-4A9E-BFF9-D20A999F9CDF}"/>
                </a:ext>
              </a:extLst>
            </p:cNvPr>
            <p:cNvSpPr txBox="1"/>
            <p:nvPr/>
          </p:nvSpPr>
          <p:spPr>
            <a:xfrm>
              <a:off x="2630169" y="643086"/>
              <a:ext cx="957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TLS, port 5432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135098-2B02-4525-8031-7E9AA4428E53}"/>
                </a:ext>
              </a:extLst>
            </p:cNvPr>
            <p:cNvSpPr txBox="1"/>
            <p:nvPr/>
          </p:nvSpPr>
          <p:spPr>
            <a:xfrm>
              <a:off x="4603099" y="315120"/>
              <a:ext cx="957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TLS, port 5432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7B1A56-D83E-4B1B-B504-35CB6E0745CA}"/>
                </a:ext>
              </a:extLst>
            </p:cNvPr>
            <p:cNvSpPr txBox="1"/>
            <p:nvPr/>
          </p:nvSpPr>
          <p:spPr>
            <a:xfrm>
              <a:off x="2168485" y="3814469"/>
              <a:ext cx="28072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b="1" dirty="0"/>
                <a:t>Information from Edge Processor. </a:t>
              </a:r>
            </a:p>
            <a:p>
              <a:r>
                <a:rPr lang="en-US" sz="750" b="1" dirty="0">
                  <a:solidFill>
                    <a:srgbClr val="FF0000"/>
                  </a:solidFill>
                </a:rPr>
                <a:t>Sending messages back to Cisco ISE and Firewall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20692E-CCFC-4F75-A382-4B71A9FE9D5A}"/>
                </a:ext>
              </a:extLst>
            </p:cNvPr>
            <p:cNvSpPr txBox="1"/>
            <p:nvPr/>
          </p:nvSpPr>
          <p:spPr>
            <a:xfrm>
              <a:off x="2574483" y="5313823"/>
              <a:ext cx="21129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Information from edge to server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C073E2-B867-4046-8259-7D456AEEF5BB}"/>
                </a:ext>
              </a:extLst>
            </p:cNvPr>
            <p:cNvSpPr/>
            <p:nvPr/>
          </p:nvSpPr>
          <p:spPr bwMode="gray">
            <a:xfrm>
              <a:off x="5867237" y="5639486"/>
              <a:ext cx="1111981" cy="393357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Asimily Edge Packet Processor</a:t>
              </a: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EBC467-D29A-47D1-BF4A-6F7BB4C5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 rot="1538461">
              <a:off x="695805" y="6120680"/>
              <a:ext cx="172346" cy="135846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B46AE9-C83F-4269-BF5C-35226DCAB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 rot="21399930">
              <a:off x="1179140" y="6140323"/>
              <a:ext cx="172346" cy="135846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AC6201-66C5-408B-B72D-335087DF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0271811" y="6029083"/>
              <a:ext cx="172346" cy="13584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99D966-1D36-41E7-A365-D78F30B00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 rot="19093720">
              <a:off x="10743099" y="6028005"/>
              <a:ext cx="172346" cy="135846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320FE6-C1A6-441A-96E8-423B3A14B001}"/>
                </a:ext>
              </a:extLst>
            </p:cNvPr>
            <p:cNvSpPr/>
            <p:nvPr/>
          </p:nvSpPr>
          <p:spPr>
            <a:xfrm>
              <a:off x="3700901" y="643086"/>
              <a:ext cx="397565" cy="4235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C77AC3-2E9D-4145-AF6E-C1995B652B28}"/>
                </a:ext>
              </a:extLst>
            </p:cNvPr>
            <p:cNvCxnSpPr>
              <a:cxnSpLocks/>
              <a:stCxn id="92" idx="0"/>
              <a:endCxn id="92" idx="4"/>
            </p:cNvCxnSpPr>
            <p:nvPr/>
          </p:nvCxnSpPr>
          <p:spPr>
            <a:xfrm>
              <a:off x="3899684" y="643086"/>
              <a:ext cx="0" cy="4235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92AD43-7833-4B65-8C91-DCA3191E0088}"/>
                </a:ext>
              </a:extLst>
            </p:cNvPr>
            <p:cNvCxnSpPr>
              <a:cxnSpLocks/>
              <a:stCxn id="92" idx="2"/>
              <a:endCxn id="92" idx="6"/>
            </p:cNvCxnSpPr>
            <p:nvPr/>
          </p:nvCxnSpPr>
          <p:spPr>
            <a:xfrm>
              <a:off x="3700901" y="854858"/>
              <a:ext cx="3975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74623A-2534-4AE4-B39E-849F6B5F9E82}"/>
                </a:ext>
              </a:extLst>
            </p:cNvPr>
            <p:cNvSpPr txBox="1"/>
            <p:nvPr/>
          </p:nvSpPr>
          <p:spPr>
            <a:xfrm>
              <a:off x="3293635" y="1083894"/>
              <a:ext cx="1489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DATA ANONYMIZATION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F2E32E-1958-43E8-B0F0-4AB7C9550AD9}"/>
                </a:ext>
              </a:extLst>
            </p:cNvPr>
            <p:cNvSpPr txBox="1"/>
            <p:nvPr/>
          </p:nvSpPr>
          <p:spPr>
            <a:xfrm>
              <a:off x="4471705" y="853420"/>
              <a:ext cx="125636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OPTIONAL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0A9A5E-9B34-4E7E-8A71-A927DF1E4386}"/>
                </a:ext>
              </a:extLst>
            </p:cNvPr>
            <p:cNvSpPr/>
            <p:nvPr/>
          </p:nvSpPr>
          <p:spPr bwMode="gray">
            <a:xfrm>
              <a:off x="10167912" y="4799209"/>
              <a:ext cx="1549528" cy="321837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Network Subnet 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2F2E11-96FB-456C-9DAA-27FB2D338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260722" y="3267940"/>
              <a:ext cx="397665" cy="519513"/>
            </a:xfrm>
            <a:prstGeom prst="rect">
              <a:avLst/>
            </a:prstGeom>
          </p:spPr>
        </p:pic>
        <p:cxnSp>
          <p:nvCxnSpPr>
            <p:cNvPr id="99" name="Straight Arrow Connector 9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55BBD4-24FF-46F9-BB2E-01582B6DBC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2454" y="3429000"/>
              <a:ext cx="3248492" cy="815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49F3E4-8D1D-429F-9703-CF89DF822F2F}"/>
                </a:ext>
              </a:extLst>
            </p:cNvPr>
            <p:cNvSpPr/>
            <p:nvPr/>
          </p:nvSpPr>
          <p:spPr bwMode="gray">
            <a:xfrm>
              <a:off x="272308" y="3358636"/>
              <a:ext cx="929094" cy="321837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Vulnerability scanners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A51576-97BB-4D5A-9629-B2B1B56F7442}"/>
                </a:ext>
              </a:extLst>
            </p:cNvPr>
            <p:cNvSpPr txBox="1"/>
            <p:nvPr/>
          </p:nvSpPr>
          <p:spPr>
            <a:xfrm>
              <a:off x="6467551" y="3634381"/>
              <a:ext cx="28895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b="1" dirty="0"/>
                <a:t>Information from Edge Processor. </a:t>
              </a:r>
            </a:p>
            <a:p>
              <a:r>
                <a:rPr lang="en-US" sz="750" b="1" dirty="0">
                  <a:solidFill>
                    <a:srgbClr val="FF0000"/>
                  </a:solidFill>
                </a:rPr>
                <a:t>Sending messages back to Cisco ISE and Firewall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EA5F1D-FF82-4D59-A33C-B4E2C8528D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64131" y="2762015"/>
              <a:ext cx="3710572" cy="765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" name="Picture 10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B2A594-7F69-4B9C-901B-56EE9B230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0110812" y="2564057"/>
              <a:ext cx="388512" cy="507555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8863D3-F6D4-4697-8213-F9D14C8A49A0}"/>
                </a:ext>
              </a:extLst>
            </p:cNvPr>
            <p:cNvSpPr/>
            <p:nvPr/>
          </p:nvSpPr>
          <p:spPr bwMode="gray">
            <a:xfrm>
              <a:off x="10571907" y="2615055"/>
              <a:ext cx="1066483" cy="3092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Provider CMMS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48B0EC-1281-4D85-A218-1F1575DB6D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0369" y="2863719"/>
              <a:ext cx="3188920" cy="13487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C5C564-64EB-48E7-AB6A-0565E4D9F538}"/>
                </a:ext>
              </a:extLst>
            </p:cNvPr>
            <p:cNvSpPr/>
            <p:nvPr/>
          </p:nvSpPr>
          <p:spPr bwMode="gray">
            <a:xfrm>
              <a:off x="296116" y="2742618"/>
              <a:ext cx="874479" cy="27859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SIEM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20F366-A044-4FB7-A0AD-2D095D4D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241357" y="2644781"/>
              <a:ext cx="482903" cy="482903"/>
            </a:xfrm>
            <a:prstGeom prst="rect">
              <a:avLst/>
            </a:prstGeom>
          </p:spPr>
        </p:pic>
        <p:cxnSp>
          <p:nvCxnSpPr>
            <p:cNvPr id="108" name="Straight Arrow Connector 10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3A46EA-AD39-4892-9A8D-E82A92E24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1611" y="2317981"/>
              <a:ext cx="3278839" cy="2256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Picture 10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24FD51-F7F0-41E8-8735-63E266342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 flipH="1">
              <a:off x="1321398" y="2095015"/>
              <a:ext cx="383878" cy="443395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F9A71A-51CB-4790-997E-C05D14F8308A}"/>
                </a:ext>
              </a:extLst>
            </p:cNvPr>
            <p:cNvSpPr/>
            <p:nvPr/>
          </p:nvSpPr>
          <p:spPr bwMode="gray">
            <a:xfrm>
              <a:off x="295202" y="2139013"/>
              <a:ext cx="874479" cy="33208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50" b="1" dirty="0">
                  <a:solidFill>
                    <a:schemeClr val="tx1"/>
                  </a:solidFill>
                </a:rPr>
                <a:t>Backup Server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A47C10-10D4-4C4E-9E1D-09C523E93372}"/>
                </a:ext>
              </a:extLst>
            </p:cNvPr>
            <p:cNvSpPr txBox="1"/>
            <p:nvPr/>
          </p:nvSpPr>
          <p:spPr>
            <a:xfrm>
              <a:off x="6846163" y="5278817"/>
              <a:ext cx="1943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Information from edge to server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2BE67A-D21F-44A2-85FA-E26993E8A89B}"/>
                </a:ext>
              </a:extLst>
            </p:cNvPr>
            <p:cNvCxnSpPr/>
            <p:nvPr/>
          </p:nvCxnSpPr>
          <p:spPr>
            <a:xfrm>
              <a:off x="2607623" y="5128591"/>
              <a:ext cx="1928181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FBFA5B-1201-4FB7-923D-A871FCE5DC6A}"/>
                </a:ext>
              </a:extLst>
            </p:cNvPr>
            <p:cNvCxnSpPr>
              <a:cxnSpLocks/>
            </p:cNvCxnSpPr>
            <p:nvPr/>
          </p:nvCxnSpPr>
          <p:spPr>
            <a:xfrm>
              <a:off x="6642003" y="5089473"/>
              <a:ext cx="2212935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48ED1D-963A-449C-BB6F-EEFA77B667A6}"/>
                </a:ext>
              </a:extLst>
            </p:cNvPr>
            <p:cNvSpPr txBox="1"/>
            <p:nvPr/>
          </p:nvSpPr>
          <p:spPr>
            <a:xfrm>
              <a:off x="2513913" y="4873828"/>
              <a:ext cx="9989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Span port</a:t>
              </a:r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021952-00E5-4F97-B45F-9FFA06D58A25}"/>
              </a:ext>
            </a:extLst>
          </p:cNvPr>
          <p:cNvSpPr txBox="1"/>
          <p:nvPr/>
        </p:nvSpPr>
        <p:spPr>
          <a:xfrm>
            <a:off x="1454630" y="2595449"/>
            <a:ext cx="942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OPTIONAL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705AB9-F95F-405B-A9E9-80F4F365E384}"/>
              </a:ext>
            </a:extLst>
          </p:cNvPr>
          <p:cNvSpPr txBox="1"/>
          <p:nvPr/>
        </p:nvSpPr>
        <p:spPr>
          <a:xfrm>
            <a:off x="217839" y="6011139"/>
            <a:ext cx="8560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Note: </a:t>
            </a:r>
            <a:r>
              <a:rPr lang="en-US" sz="1200" dirty="0">
                <a:solidFill>
                  <a:srgbClr val="FF0000"/>
                </a:solidFill>
              </a:rPr>
              <a:t>Edge processors can directly feed information to Asimily Cloud which would remove the need for Provider Data center</a:t>
            </a:r>
          </a:p>
        </p:txBody>
      </p:sp>
      <p:sp>
        <p:nvSpPr>
          <p:cNvPr id="147" name="Slide Number Placeholder 1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8" name="Footer Placeholder 1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smtClean="0"/>
              <a:t>Asimily • All Rights Reserved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1" cy="837260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593" y="183066"/>
            <a:ext cx="8730073" cy="400110"/>
          </a:xfr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Patch and Mitigation prioritization and Focus on Healthcare key differentiators </a:t>
            </a:r>
            <a:endParaRPr lang="en-US" sz="20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graphicFrame>
        <p:nvGraphicFramePr>
          <p:cNvPr id="147" name="Table 14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83ADDE-1040-4233-9F0B-2924E9F22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8761242"/>
              </p:ext>
            </p:extLst>
          </p:nvPr>
        </p:nvGraphicFramePr>
        <p:xfrm>
          <a:off x="548641" y="1081768"/>
          <a:ext cx="7843857" cy="523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273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756828433"/>
                    </a:ext>
                  </a:extLst>
                </a:gridCol>
                <a:gridCol w="228816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978759285"/>
                    </a:ext>
                  </a:extLst>
                </a:gridCol>
                <a:gridCol w="259641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81712697"/>
                    </a:ext>
                  </a:extLst>
                </a:gridCol>
              </a:tblGrid>
              <a:tr h="706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CUSTOMER NEEDS</a:t>
                      </a:r>
                    </a:p>
                  </a:txBody>
                  <a:tcPr anchor="ctr">
                    <a:solidFill>
                      <a:srgbClr val="246C7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Network based players (e.g. Zingbox, </a:t>
                      </a:r>
                      <a:r>
                        <a:rPr lang="en-US" sz="1400" dirty="0" err="1"/>
                        <a:t>CloudPost</a:t>
                      </a:r>
                      <a:r>
                        <a:rPr lang="en-US" sz="1400" dirty="0"/>
                        <a:t>, etc)</a:t>
                      </a:r>
                    </a:p>
                  </a:txBody>
                  <a:tcPr anchor="ctr">
                    <a:solidFill>
                      <a:srgbClr val="246C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ASIMILY INSIGHT</a:t>
                      </a:r>
                    </a:p>
                  </a:txBody>
                  <a:tcPr anchor="ctr">
                    <a:solidFill>
                      <a:srgbClr val="246C76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240788913"/>
                  </a:ext>
                </a:extLst>
              </a:tr>
              <a:tr h="7505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Complete medical device master view</a:t>
                      </a:r>
                    </a:p>
                    <a:p>
                      <a:pPr marL="0" algn="l" defTabSz="914400" rtl="0" eaLnBrk="1" latinLnBrk="0" hangingPunct="1"/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(Also extract from MDS2 to get security capabilities)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246C7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48827436"/>
                  </a:ext>
                </a:extLst>
              </a:tr>
              <a:tr h="401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Device Relationships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(Partial) </a:t>
                      </a: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(Navigable)  </a:t>
                      </a: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 </a:t>
                      </a:r>
                      <a:endParaRPr lang="en-US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252481646"/>
                  </a:ext>
                </a:extLst>
              </a:tr>
              <a:tr h="5786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Patch and Mitigation Prioritization</a:t>
                      </a:r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</a:t>
                      </a:r>
                      <a:endParaRPr lang="en-US" sz="1500" dirty="0"/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1500" dirty="0"/>
                    </a:p>
                    <a:p>
                      <a:pPr algn="ctr"/>
                      <a:endParaRPr lang="en-US" sz="1500" dirty="0"/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90216386"/>
                  </a:ext>
                </a:extLst>
              </a:tr>
              <a:tr h="750533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Risk Monitoring, Remediation and Prevention of Incidents</a:t>
                      </a:r>
                    </a:p>
                    <a:p>
                      <a:pPr algn="l"/>
                      <a:endParaRPr lang="en-US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1500" dirty="0"/>
                    </a:p>
                    <a:p>
                      <a:pPr algn="ctr"/>
                      <a:endParaRPr lang="en-US" sz="15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1500" dirty="0"/>
                    </a:p>
                    <a:p>
                      <a:pPr algn="ctr"/>
                      <a:endParaRPr lang="en-US" sz="15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189127700"/>
                  </a:ext>
                </a:extLst>
              </a:tr>
              <a:tr h="55922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Detailed Asset utilization</a:t>
                      </a:r>
                    </a:p>
                    <a:p>
                      <a:pPr algn="l"/>
                      <a:endParaRPr lang="en-US" sz="1500" dirty="0"/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1500" dirty="0"/>
                    </a:p>
                    <a:p>
                      <a:pPr algn="ctr"/>
                      <a:endParaRPr lang="en-US" sz="1500" dirty="0"/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1500" dirty="0"/>
                    </a:p>
                    <a:p>
                      <a:pPr algn="ctr"/>
                      <a:endParaRPr lang="en-US" sz="1500" dirty="0"/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657342593"/>
                  </a:ext>
                </a:extLst>
              </a:tr>
              <a:tr h="6418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Lifecycle management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</a:t>
                      </a:r>
                      <a:endParaRPr lang="en-US" sz="1500" dirty="0"/>
                    </a:p>
                    <a:p>
                      <a:pPr algn="ctr"/>
                      <a:endParaRPr lang="en-US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     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121848662"/>
                  </a:ext>
                </a:extLst>
              </a:tr>
              <a:tr h="641863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Cyber-compliance and Mfg. sharing interface.</a:t>
                      </a:r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</a:t>
                      </a:r>
                      <a:endParaRPr lang="en-US" sz="1500" dirty="0"/>
                    </a:p>
                    <a:p>
                      <a:pPr algn="ctr"/>
                      <a:endParaRPr lang="en-US" sz="1500" dirty="0"/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(2019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      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500" dirty="0"/>
                    </a:p>
                  </a:txBody>
                  <a:tcPr>
                    <a:solidFill>
                      <a:srgbClr val="246C7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336618701"/>
                  </a:ext>
                </a:extLst>
              </a:tr>
            </a:tbl>
          </a:graphicData>
        </a:graphic>
      </p:graphicFrame>
      <p:sp>
        <p:nvSpPr>
          <p:cNvPr id="148" name="Rectangle: Rounded Corners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C0847C-7030-4942-896F-B59C6B83E81F}"/>
              </a:ext>
            </a:extLst>
          </p:cNvPr>
          <p:cNvSpPr/>
          <p:nvPr/>
        </p:nvSpPr>
        <p:spPr>
          <a:xfrm>
            <a:off x="477079" y="3090671"/>
            <a:ext cx="7990265" cy="6346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Slide Number Placeholder 1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1" name="Footer Placeholder 1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obeStock_749290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43"/>
            <a:ext cx="9144000" cy="476191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simily Logo fi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17" y="1590453"/>
            <a:ext cx="4502099" cy="1250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0485" y="3245556"/>
            <a:ext cx="40169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"/>
                <a:cs typeface="Myriad Pro"/>
              </a:rPr>
              <a:t>Bridging the gap between Clinical Engineering and IT</a:t>
            </a:r>
          </a:p>
          <a:p>
            <a:pPr algn="ctr"/>
            <a:endParaRPr lang="en-US" sz="1600" dirty="0" smtClean="0">
              <a:latin typeface="Myriad Pro"/>
              <a:cs typeface="Myriad Pro"/>
            </a:endParaRPr>
          </a:p>
          <a:p>
            <a:pPr algn="ctr"/>
            <a:r>
              <a:rPr lang="en-US" sz="1200" dirty="0" smtClean="0">
                <a:latin typeface="Myriad Pro"/>
                <a:cs typeface="Myriad Pro"/>
              </a:rPr>
              <a:t>Shankar Somasundaram</a:t>
            </a:r>
          </a:p>
          <a:p>
            <a:pPr algn="ctr"/>
            <a:r>
              <a:rPr lang="en-US" sz="1200" dirty="0" smtClean="0">
                <a:latin typeface="Myriad Pro"/>
                <a:cs typeface="Myriad Pro"/>
                <a:hlinkClick r:id="rId4"/>
              </a:rPr>
              <a:t>shankar@asimily.com</a:t>
            </a:r>
            <a:r>
              <a:rPr lang="en-US" sz="1200" dirty="0" smtClean="0">
                <a:latin typeface="Myriad Pro"/>
                <a:cs typeface="Myriad Pro"/>
              </a:rPr>
              <a:t>  |  650-224-9653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1" cy="755650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dobeStock_1071595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5650"/>
            <a:ext cx="9144001" cy="6102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4079608"/>
            <a:ext cx="9144001" cy="1016898"/>
          </a:xfrm>
          <a:prstGeom prst="rect">
            <a:avLst/>
          </a:prstGeom>
          <a:solidFill>
            <a:schemeClr val="bg1">
              <a:alpha val="8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774"/>
            <a:ext cx="8229600" cy="5309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yriad Pro"/>
                <a:cs typeface="Myriad Pro"/>
              </a:rPr>
              <a:t>Asimily </a:t>
            </a:r>
            <a:r>
              <a:rPr lang="en-US" sz="2400" b="1" dirty="0" smtClean="0">
                <a:latin typeface="Myriad Pro"/>
                <a:cs typeface="Myriad Pro"/>
              </a:rPr>
              <a:t>Mission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69" y="4118388"/>
            <a:ext cx="8229600" cy="10168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latin typeface="Myriad Pro"/>
                <a:cs typeface="Myriad Pro"/>
              </a:rPr>
              <a:t>MEDICAL DEVICE LIFECYCLE MANAGEMENT</a:t>
            </a:r>
          </a:p>
          <a:p>
            <a:pPr marL="0" indent="0" algn="ctr">
              <a:buNone/>
            </a:pPr>
            <a:r>
              <a:rPr lang="en-US" sz="2000" dirty="0" smtClean="0">
                <a:latin typeface="Myriad Pro"/>
                <a:cs typeface="Myriad Pro"/>
              </a:rPr>
              <a:t>Maximizing device uptimes and value derived from medical device</a:t>
            </a:r>
          </a:p>
          <a:p>
            <a:pPr marL="0" indent="0" algn="ctr">
              <a:buNone/>
            </a:pPr>
            <a:endParaRPr lang="en-US" dirty="0">
              <a:latin typeface="Myriad Pro"/>
              <a:cs typeface="Myriad Pr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1" cy="755650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89"/>
            <a:ext cx="8229600" cy="65413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Myriad Pro"/>
                <a:cs typeface="Myriad Pro"/>
              </a:rPr>
              <a:t>Asimily </a:t>
            </a:r>
            <a:r>
              <a:rPr lang="en-US" sz="3200" b="1" dirty="0" smtClean="0">
                <a:latin typeface="Myriad Pro"/>
                <a:cs typeface="Myriad Pro"/>
              </a:rPr>
              <a:t>Team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7341"/>
            <a:ext cx="8229600" cy="513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latin typeface="Myriad Pro"/>
                <a:cs typeface="Myriad Pro"/>
              </a:rPr>
              <a:t>Our Team has Experience around Healthcare, Security and Networking</a:t>
            </a:r>
            <a:endParaRPr lang="en-US" sz="2000" dirty="0">
              <a:latin typeface="Myriad Pro"/>
              <a:cs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E1BA2F-A145-43DE-9189-490318C2265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60957" y="1442008"/>
            <a:ext cx="952802" cy="1362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33228" y="3001030"/>
            <a:ext cx="2712352" cy="123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/>
              <a:t>Shankar Somasundaram</a:t>
            </a:r>
          </a:p>
          <a:p>
            <a:pPr algn="ctr"/>
            <a:r>
              <a:rPr lang="en-US" sz="1200" b="1" dirty="0" smtClean="0"/>
              <a:t>CEO</a:t>
            </a:r>
            <a:endParaRPr lang="en-US" sz="1200" dirty="0" smtClean="0"/>
          </a:p>
          <a:p>
            <a:pPr marL="57150" indent="-57150">
              <a:buFont typeface="Arial"/>
              <a:buChar char="•"/>
            </a:pPr>
            <a:r>
              <a:rPr lang="en-US" sz="1000" dirty="0" smtClean="0"/>
              <a:t>Sr. Director, Internet of Things Symantec</a:t>
            </a:r>
          </a:p>
          <a:p>
            <a:pPr marL="57150" indent="-57150">
              <a:buFont typeface="Arial"/>
              <a:buChar char="•"/>
            </a:pPr>
            <a:r>
              <a:rPr lang="en-US" sz="1000" dirty="0" smtClean="0"/>
              <a:t>Ran Healthcare business and other connected device business</a:t>
            </a:r>
          </a:p>
          <a:p>
            <a:pPr marL="57150" indent="-57150">
              <a:buFont typeface="Arial"/>
              <a:buChar char="•"/>
            </a:pPr>
            <a:r>
              <a:rPr lang="en-US" sz="1000" dirty="0" smtClean="0"/>
              <a:t>CEO of a remote healthcare startup in India</a:t>
            </a:r>
          </a:p>
          <a:p>
            <a:endParaRPr lang="en-US" sz="1000" dirty="0" smtClean="0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ED49D9-F162-4A4D-8D6A-7E9BCF39012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400" r="12000"/>
          <a:stretch>
            <a:fillRect/>
          </a:stretch>
        </p:blipFill>
        <p:spPr>
          <a:xfrm>
            <a:off x="5565175" y="1442008"/>
            <a:ext cx="1026693" cy="1338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16809" y="3010507"/>
            <a:ext cx="292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Hithesh Nama</a:t>
            </a:r>
          </a:p>
          <a:p>
            <a:pPr algn="ctr"/>
            <a:r>
              <a:rPr lang="en-US" sz="1200" b="1" dirty="0" smtClean="0"/>
              <a:t>CTO</a:t>
            </a:r>
          </a:p>
          <a:p>
            <a:pPr marL="57150" indent="-57150">
              <a:buFont typeface="Arial"/>
              <a:buChar char="•"/>
            </a:pPr>
            <a:r>
              <a:rPr lang="en-US" sz="1000" dirty="0" smtClean="0"/>
              <a:t>Director, Spider Cloud Wireless</a:t>
            </a:r>
          </a:p>
          <a:p>
            <a:pPr marL="57150" indent="-57150">
              <a:buFont typeface="Arial"/>
              <a:buChar char="•"/>
            </a:pPr>
            <a:r>
              <a:rPr lang="en-US" sz="1000" dirty="0" smtClean="0"/>
              <a:t>Research and Development for Spider Cloud Wireless around  networking and machine learning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9323" y="4364814"/>
            <a:ext cx="363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46C76"/>
                </a:solidFill>
                <a:latin typeface="Myriad Pro"/>
                <a:cs typeface="Myriad Pro"/>
              </a:rPr>
              <a:t>ASIMILY </a:t>
            </a:r>
            <a:r>
              <a:rPr lang="en-US" b="1" dirty="0" smtClean="0">
                <a:latin typeface="Myriad Pro"/>
                <a:cs typeface="Myriad Pro"/>
              </a:rPr>
              <a:t>CORE ADVISORY TEAM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C2E5C7-458A-43AD-A0AB-0584DDA9045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0234" y="4866783"/>
            <a:ext cx="923838" cy="923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45731" y="5806009"/>
            <a:ext cx="9728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Axel Wirth</a:t>
            </a:r>
          </a:p>
          <a:p>
            <a:pPr algn="ctr"/>
            <a:r>
              <a:rPr lang="en-US" sz="900" dirty="0" smtClean="0"/>
              <a:t>Distinguished Architect, SYMC</a:t>
            </a:r>
          </a:p>
          <a:p>
            <a:endParaRPr lang="en-US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CA2295-23DB-4306-9A42-B7F06B1D4DD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43551" y="4866782"/>
            <a:ext cx="923839" cy="923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329815" y="5806009"/>
            <a:ext cx="114245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Steve Grimes</a:t>
            </a:r>
          </a:p>
          <a:p>
            <a:pPr algn="ctr"/>
            <a:r>
              <a:rPr lang="en-US" sz="900" dirty="0" smtClean="0"/>
              <a:t>Ran clinical for a couple of healthcare networks</a:t>
            </a: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E4B983-BCC6-47FD-87CF-75FD70609AF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68762" y="4851394"/>
            <a:ext cx="896252" cy="939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045580" y="5806010"/>
            <a:ext cx="11424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Mike Brown</a:t>
            </a:r>
          </a:p>
          <a:p>
            <a:pPr algn="ctr"/>
            <a:r>
              <a:rPr lang="en-US" sz="900" dirty="0" smtClean="0"/>
              <a:t>Ex-CEO, Symantec</a:t>
            </a:r>
            <a:endParaRPr lang="en-US" sz="900" dirty="0"/>
          </a:p>
        </p:txBody>
      </p:sp>
      <p:pic>
        <p:nvPicPr>
          <p:cNvPr id="15" name="Picture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E28822-C49B-48E9-AF80-35B5D478D085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29451" y="4851394"/>
            <a:ext cx="898142" cy="939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507293" y="5806010"/>
            <a:ext cx="114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Amit Jasuja</a:t>
            </a:r>
          </a:p>
          <a:p>
            <a:pPr algn="ctr"/>
            <a:r>
              <a:rPr lang="en-US" sz="900" dirty="0" smtClean="0"/>
              <a:t>Ex-SVP, Symantec, Oracle</a:t>
            </a:r>
            <a:endParaRPr lang="en-US" sz="900" dirty="0"/>
          </a:p>
        </p:txBody>
      </p:sp>
      <p:pic>
        <p:nvPicPr>
          <p:cNvPr id="17" name="Picture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4EBED5-6343-4118-A56B-E0E7D0AAC98B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79856" y="4851394"/>
            <a:ext cx="909015" cy="939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275598" y="5806010"/>
            <a:ext cx="114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Sriram Bharadwaj</a:t>
            </a:r>
          </a:p>
          <a:p>
            <a:pPr algn="ctr"/>
            <a:r>
              <a:rPr lang="en-US" sz="900" dirty="0" smtClean="0"/>
              <a:t>CISO, UC Irvine Healthcare</a:t>
            </a:r>
            <a:endParaRPr lang="en-US" sz="900" dirty="0"/>
          </a:p>
        </p:txBody>
      </p:sp>
      <p:pic>
        <p:nvPicPr>
          <p:cNvPr id="21" name="Picture 20" descr="Asimily Logo final.psd"/>
          <p:cNvPicPr>
            <a:picLocks noChangeAspect="1"/>
          </p:cNvPicPr>
          <p:nvPr/>
        </p:nvPicPr>
        <p:blipFill>
          <a:blip r:embed="rId9">
            <a:alphaModFix amt="32000"/>
          </a:blip>
          <a:stretch>
            <a:fillRect/>
          </a:stretch>
        </p:blipFill>
        <p:spPr>
          <a:xfrm rot="5400000">
            <a:off x="-2797154" y="2699661"/>
            <a:ext cx="6508705" cy="1807974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obeStock_113994259.jpeg"/>
          <p:cNvPicPr>
            <a:picLocks noChangeAspect="1"/>
          </p:cNvPicPr>
          <p:nvPr/>
        </p:nvPicPr>
        <p:blipFill>
          <a:blip r:embed="rId2"/>
          <a:srcRect r="29687" b="19531"/>
          <a:stretch>
            <a:fillRect/>
          </a:stretch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564862" cy="64465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Myriad Pro"/>
                <a:cs typeface="Myriad Pro"/>
              </a:rPr>
              <a:t>Unique Challenges </a:t>
            </a:r>
            <a:r>
              <a:rPr lang="en-US" sz="2800" b="1" dirty="0" smtClean="0">
                <a:latin typeface="Myriad Pro"/>
                <a:cs typeface="Myriad Pro"/>
              </a:rPr>
              <a:t>in Healthcare</a:t>
            </a:r>
            <a:endParaRPr lang="en-US" sz="2800" b="1" dirty="0">
              <a:latin typeface="Myriad Pro"/>
              <a:cs typeface="Myriad Pro"/>
            </a:endParaRPr>
          </a:p>
        </p:txBody>
      </p:sp>
      <p:sp>
        <p:nvSpPr>
          <p:cNvPr id="4" name="Rectangle: Rounded Corners 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D49435-33E4-4821-9270-02B45CF5879C}"/>
              </a:ext>
            </a:extLst>
          </p:cNvPr>
          <p:cNvSpPr/>
          <p:nvPr/>
        </p:nvSpPr>
        <p:spPr>
          <a:xfrm>
            <a:off x="268334" y="1221570"/>
            <a:ext cx="1751029" cy="734028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Unsupported legacy devices</a:t>
            </a:r>
          </a:p>
        </p:txBody>
      </p:sp>
      <p:sp>
        <p:nvSpPr>
          <p:cNvPr id="5" name="Rectangle: Rounded Corners 3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A4AC6F-7940-421C-9C6D-14A8BFBFA085}"/>
              </a:ext>
            </a:extLst>
          </p:cNvPr>
          <p:cNvSpPr/>
          <p:nvPr/>
        </p:nvSpPr>
        <p:spPr>
          <a:xfrm>
            <a:off x="2296652" y="1221570"/>
            <a:ext cx="175102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Large variety of devices vendors and device types</a:t>
            </a:r>
          </a:p>
        </p:txBody>
      </p:sp>
      <p:sp>
        <p:nvSpPr>
          <p:cNvPr id="6" name="Rectangle: Rounded Corners 3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A4AC6F-7940-421C-9C6D-14A8BFBFA085}"/>
              </a:ext>
            </a:extLst>
          </p:cNvPr>
          <p:cNvSpPr/>
          <p:nvPr/>
        </p:nvSpPr>
        <p:spPr>
          <a:xfrm>
            <a:off x="4271034" y="1221570"/>
            <a:ext cx="175102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Large variety of devices vendors and device types</a:t>
            </a:r>
          </a:p>
        </p:txBody>
      </p:sp>
      <p:sp>
        <p:nvSpPr>
          <p:cNvPr id="9" name="Rectangle: Rounded Corners 3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AC2E1E-0672-4102-91AD-1BE64540C37A}"/>
              </a:ext>
            </a:extLst>
          </p:cNvPr>
          <p:cNvSpPr/>
          <p:nvPr/>
        </p:nvSpPr>
        <p:spPr>
          <a:xfrm>
            <a:off x="268334" y="2159546"/>
            <a:ext cx="175102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Unique protocols, data sources, regulations</a:t>
            </a:r>
          </a:p>
        </p:txBody>
      </p:sp>
      <p:sp>
        <p:nvSpPr>
          <p:cNvPr id="10" name="Rectangle: Rounded Corners 3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D76AB4-9562-4C85-B006-C30333D27745}"/>
              </a:ext>
            </a:extLst>
          </p:cNvPr>
          <p:cNvSpPr/>
          <p:nvPr/>
        </p:nvSpPr>
        <p:spPr>
          <a:xfrm>
            <a:off x="2296652" y="2159546"/>
            <a:ext cx="173735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Metadata widely distributed</a:t>
            </a:r>
          </a:p>
        </p:txBody>
      </p:sp>
      <p:sp>
        <p:nvSpPr>
          <p:cNvPr id="11" name="Rectangle: Rounded Corners 3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01FE72-C36F-478F-B076-302FE9B16FAF}"/>
              </a:ext>
            </a:extLst>
          </p:cNvPr>
          <p:cNvSpPr/>
          <p:nvPr/>
        </p:nvSpPr>
        <p:spPr>
          <a:xfrm>
            <a:off x="4271034" y="2159546"/>
            <a:ext cx="175102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Non-medical medical devices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5650" y="3484967"/>
            <a:ext cx="3422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Myriad Pro"/>
                <a:cs typeface="Myriad Pro"/>
              </a:rPr>
              <a:t>Providers have to deal with…</a:t>
            </a:r>
          </a:p>
        </p:txBody>
      </p:sp>
      <p:sp>
        <p:nvSpPr>
          <p:cNvPr id="13" name="Rectangle: Rounded Corners 4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8829AB-5143-47C6-957E-2D37EF026D11}"/>
              </a:ext>
            </a:extLst>
          </p:cNvPr>
          <p:cNvSpPr/>
          <p:nvPr/>
        </p:nvSpPr>
        <p:spPr>
          <a:xfrm>
            <a:off x="268334" y="4033331"/>
            <a:ext cx="175102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Limited Device Visibility</a:t>
            </a:r>
          </a:p>
        </p:txBody>
      </p:sp>
      <p:sp>
        <p:nvSpPr>
          <p:cNvPr id="14" name="Rectangle: Rounded Corners 4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243110-145F-4F3C-A815-57D90C978088}"/>
              </a:ext>
            </a:extLst>
          </p:cNvPr>
          <p:cNvSpPr/>
          <p:nvPr/>
        </p:nvSpPr>
        <p:spPr>
          <a:xfrm>
            <a:off x="2296652" y="4033333"/>
            <a:ext cx="175102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Too many devices to patch</a:t>
            </a:r>
          </a:p>
        </p:txBody>
      </p:sp>
      <p:sp>
        <p:nvSpPr>
          <p:cNvPr id="15" name="Rectangle: Rounded Corners 4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67A081-9B88-442E-94DB-44DA64BD82DB}"/>
              </a:ext>
            </a:extLst>
          </p:cNvPr>
          <p:cNvSpPr/>
          <p:nvPr/>
        </p:nvSpPr>
        <p:spPr>
          <a:xfrm>
            <a:off x="4271034" y="4033333"/>
            <a:ext cx="1751029" cy="717635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IT security tools not built for medical devices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1" y="4963840"/>
            <a:ext cx="3829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Leads to Operational Inefficiency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61"/>
            <a:ext cx="8229600" cy="50249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246C76"/>
                </a:solidFill>
                <a:latin typeface="Myriad Pro"/>
                <a:cs typeface="Myriad Pro"/>
              </a:rPr>
              <a:t>Need to know criticality of devices to </a:t>
            </a:r>
            <a:r>
              <a:rPr lang="en-US" sz="2000" b="1" dirty="0" smtClean="0">
                <a:latin typeface="Myriad Pro"/>
                <a:cs typeface="Myriad Pro"/>
              </a:rPr>
              <a:t>improve operational efficiency</a:t>
            </a:r>
            <a:endParaRPr lang="en-US" sz="2000" b="1" dirty="0">
              <a:latin typeface="Myriad Pro"/>
              <a:cs typeface="Myriad Pro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0CB696-3F5E-41AD-99DB-3C0889001D61}"/>
              </a:ext>
            </a:extLst>
          </p:cNvPr>
          <p:cNvCxnSpPr>
            <a:cxnSpLocks/>
          </p:cNvCxnSpPr>
          <p:nvPr/>
        </p:nvCxnSpPr>
        <p:spPr>
          <a:xfrm rot="5400000">
            <a:off x="2551122" y="3472572"/>
            <a:ext cx="4034649" cy="158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5A7F0A-42DD-4F71-9BEC-BED0E8F06E04}"/>
              </a:ext>
            </a:extLst>
          </p:cNvPr>
          <p:cNvCxnSpPr>
            <a:cxnSpLocks/>
          </p:cNvCxnSpPr>
          <p:nvPr/>
        </p:nvCxnSpPr>
        <p:spPr>
          <a:xfrm>
            <a:off x="947810" y="3469459"/>
            <a:ext cx="7013797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0538E7-D2A6-4B1B-BD4C-9F7244529145}"/>
              </a:ext>
            </a:extLst>
          </p:cNvPr>
          <p:cNvSpPr/>
          <p:nvPr/>
        </p:nvSpPr>
        <p:spPr>
          <a:xfrm>
            <a:off x="451115" y="1455247"/>
            <a:ext cx="3330314" cy="1494874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Important devices that need to be monitored closely</a:t>
            </a:r>
          </a:p>
        </p:txBody>
      </p:sp>
      <p:sp>
        <p:nvSpPr>
          <p:cNvPr id="7" name="Rectangle: Rounded Corners 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060F7C-4D9E-4E72-90AF-C94B5D8BD0B4}"/>
              </a:ext>
            </a:extLst>
          </p:cNvPr>
          <p:cNvSpPr/>
          <p:nvPr/>
        </p:nvSpPr>
        <p:spPr>
          <a:xfrm>
            <a:off x="5192653" y="1455247"/>
            <a:ext cx="3330314" cy="14948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Critical devices that need highest focus</a:t>
            </a:r>
          </a:p>
        </p:txBody>
      </p:sp>
      <p:sp>
        <p:nvSpPr>
          <p:cNvPr id="8" name="Rectangle: Rounded Corners 5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1E97160-BBC0-4292-8621-7EB6CB82B005}"/>
              </a:ext>
            </a:extLst>
          </p:cNvPr>
          <p:cNvSpPr/>
          <p:nvPr/>
        </p:nvSpPr>
        <p:spPr>
          <a:xfrm>
            <a:off x="495610" y="3995815"/>
            <a:ext cx="3330314" cy="1494874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Low risk devices that can be looked at periodically</a:t>
            </a:r>
          </a:p>
        </p:txBody>
      </p:sp>
      <p:sp>
        <p:nvSpPr>
          <p:cNvPr id="9" name="Rectangle: Rounded Corners 5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FE213E-ED93-48BD-A5BF-B32CC17B3745}"/>
              </a:ext>
            </a:extLst>
          </p:cNvPr>
          <p:cNvSpPr/>
          <p:nvPr/>
        </p:nvSpPr>
        <p:spPr>
          <a:xfrm>
            <a:off x="5195422" y="3995815"/>
            <a:ext cx="3330314" cy="1494874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Important devices that need to be monitored closely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4647" y="673660"/>
            <a:ext cx="125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Likelihood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2301" y="5563818"/>
            <a:ext cx="4890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LOW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Impact : Patient, Data, Business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3005" y="3284793"/>
            <a:ext cx="125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29778" y="3286381"/>
            <a:ext cx="125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LOW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1" cy="594095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419FE9-0B72-4CFD-BAE0-027DA693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0080"/>
          <a:stretch>
            <a:fillRect/>
          </a:stretch>
        </p:blipFill>
        <p:spPr>
          <a:xfrm>
            <a:off x="1959308" y="655648"/>
            <a:ext cx="1834926" cy="164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C696E6-B7CA-4076-BB99-122762A15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000"/>
          <a:stretch>
            <a:fillRect/>
          </a:stretch>
        </p:blipFill>
        <p:spPr>
          <a:xfrm>
            <a:off x="3931997" y="687425"/>
            <a:ext cx="2538337" cy="1618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29089B-C0D0-4DD0-8B9E-161A09D7B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5609" y="609114"/>
            <a:ext cx="1322273" cy="1411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8C4222-4862-4404-B3D9-BA8FFB3AD826}"/>
              </a:ext>
            </a:extLst>
          </p:cNvPr>
          <p:cNvSpPr txBox="1"/>
          <p:nvPr/>
        </p:nvSpPr>
        <p:spPr>
          <a:xfrm>
            <a:off x="1698138" y="1941202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Blood Glucose Monitor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4E0885-988F-42C9-AC45-99D9ABE27EE6}"/>
              </a:ext>
            </a:extLst>
          </p:cNvPr>
          <p:cNvSpPr txBox="1"/>
          <p:nvPr/>
        </p:nvSpPr>
        <p:spPr>
          <a:xfrm>
            <a:off x="4240684" y="1936286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Vital Signs Monitor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D160DE-186F-4299-A971-02185962E009}"/>
              </a:ext>
            </a:extLst>
          </p:cNvPr>
          <p:cNvSpPr txBox="1"/>
          <p:nvPr/>
        </p:nvSpPr>
        <p:spPr>
          <a:xfrm>
            <a:off x="6597950" y="1920152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Ventilator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5DA160-1412-41AF-9A34-CE017C70E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24645" y="2736900"/>
            <a:ext cx="1313867" cy="1008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4A855D-4950-49FC-9427-1C58E31E1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17363" y="2797654"/>
            <a:ext cx="1072002" cy="9909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DA1CA3-20AD-4059-90C0-BE367315882B}"/>
              </a:ext>
            </a:extLst>
          </p:cNvPr>
          <p:cNvSpPr txBox="1"/>
          <p:nvPr/>
        </p:nvSpPr>
        <p:spPr>
          <a:xfrm>
            <a:off x="1574731" y="3906588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E1FF3E-F939-424B-B871-B584BC728C14}"/>
              </a:ext>
            </a:extLst>
          </p:cNvPr>
          <p:cNvSpPr txBox="1"/>
          <p:nvPr/>
        </p:nvSpPr>
        <p:spPr>
          <a:xfrm>
            <a:off x="4002709" y="3909082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RTOS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D927BE-EFFB-4F84-A6AE-4A002B7C4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79133" y="2446144"/>
            <a:ext cx="1494020" cy="1494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02C659-949F-46CF-82CF-E1E320D0FB6E}"/>
              </a:ext>
            </a:extLst>
          </p:cNvPr>
          <p:cNvSpPr txBox="1"/>
          <p:nvPr/>
        </p:nvSpPr>
        <p:spPr>
          <a:xfrm>
            <a:off x="6534555" y="3854279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Windows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037263-F57A-4DDF-86E3-D39983316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18836" y="4635606"/>
            <a:ext cx="1624868" cy="1084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038848-336F-4463-BE3B-B35960F9B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09773" y="4542329"/>
            <a:ext cx="1589034" cy="1281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D51984-20DC-4B23-B0FF-0EAA10E5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01429" y="4501837"/>
            <a:ext cx="1757513" cy="13216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5EB53E-0C91-4D5C-B37E-9F1118BB7FCD}"/>
              </a:ext>
            </a:extLst>
          </p:cNvPr>
          <p:cNvSpPr txBox="1"/>
          <p:nvPr/>
        </p:nvSpPr>
        <p:spPr>
          <a:xfrm>
            <a:off x="1574731" y="5793372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Hardened device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CD6412-1621-4744-8E07-6B4FFB2BD2B6}"/>
              </a:ext>
            </a:extLst>
          </p:cNvPr>
          <p:cNvSpPr txBox="1"/>
          <p:nvPr/>
        </p:nvSpPr>
        <p:spPr>
          <a:xfrm>
            <a:off x="4101552" y="5803339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file share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5C6D92-B787-4BAF-892C-DFCE641CB492}"/>
              </a:ext>
            </a:extLst>
          </p:cNvPr>
          <p:cNvSpPr txBox="1"/>
          <p:nvPr/>
        </p:nvSpPr>
        <p:spPr>
          <a:xfrm>
            <a:off x="6511246" y="5776943"/>
            <a:ext cx="235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Internet browsing</a:t>
            </a:r>
          </a:p>
        </p:txBody>
      </p:sp>
      <p:sp>
        <p:nvSpPr>
          <p:cNvPr id="22" name="Rectangle: Rounded Corners 3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168ECE-9A65-453F-921A-96D1B0F860FE}"/>
              </a:ext>
            </a:extLst>
          </p:cNvPr>
          <p:cNvSpPr/>
          <p:nvPr/>
        </p:nvSpPr>
        <p:spPr>
          <a:xfrm rot="16200000">
            <a:off x="3152" y="1064809"/>
            <a:ext cx="1570960" cy="659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DEVICE TYPE </a:t>
            </a:r>
          </a:p>
        </p:txBody>
      </p:sp>
      <p:sp>
        <p:nvSpPr>
          <p:cNvPr id="23" name="Rectangle: Rounded Corners 4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027202-08F6-4B70-A363-E9045A09401A}"/>
              </a:ext>
            </a:extLst>
          </p:cNvPr>
          <p:cNvSpPr/>
          <p:nvPr/>
        </p:nvSpPr>
        <p:spPr>
          <a:xfrm rot="16200000">
            <a:off x="3152" y="3023373"/>
            <a:ext cx="1570960" cy="659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OS TYPE </a:t>
            </a:r>
          </a:p>
        </p:txBody>
      </p:sp>
      <p:sp>
        <p:nvSpPr>
          <p:cNvPr id="24" name="Rectangle: Rounded Corners 4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69269B-CAA2-4484-8912-1DE48D12892C}"/>
              </a:ext>
            </a:extLst>
          </p:cNvPr>
          <p:cNvSpPr/>
          <p:nvPr/>
        </p:nvSpPr>
        <p:spPr>
          <a:xfrm rot="16200000">
            <a:off x="-62745" y="4985024"/>
            <a:ext cx="1611452" cy="7508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000000"/>
                </a:solidFill>
              </a:rPr>
              <a:t>CONFIGURATION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698808-0DDF-4C82-88B7-05A0387068E1}"/>
              </a:ext>
            </a:extLst>
          </p:cNvPr>
          <p:cNvSpPr txBox="1"/>
          <p:nvPr/>
        </p:nvSpPr>
        <p:spPr>
          <a:xfrm>
            <a:off x="8275587" y="2223352"/>
            <a:ext cx="7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Risk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578164" y="2310534"/>
            <a:ext cx="7697423" cy="209760"/>
          </a:xfrm>
          <a:prstGeom prst="rightArrow">
            <a:avLst/>
          </a:prstGeom>
          <a:gradFill>
            <a:gsLst>
              <a:gs pos="0">
                <a:srgbClr val="008000"/>
              </a:gs>
              <a:gs pos="43000">
                <a:srgbClr val="FFFF00"/>
              </a:gs>
              <a:gs pos="99000">
                <a:srgbClr val="FF0000"/>
              </a:gs>
            </a:gsLst>
            <a:lin ang="0" scaled="0"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44" y="35224"/>
            <a:ext cx="8229600" cy="493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Myriad Pro"/>
                <a:cs typeface="Myriad Pro"/>
              </a:rPr>
              <a:t>Likelihood and impact </a:t>
            </a:r>
            <a:r>
              <a:rPr lang="en-US" sz="2400" dirty="0" smtClean="0">
                <a:latin typeface="Myriad Pro"/>
                <a:cs typeface="Myriad Pro"/>
              </a:rPr>
              <a:t>varies across…</a:t>
            </a:r>
            <a:endParaRPr lang="en-US" sz="2400" dirty="0">
              <a:latin typeface="Myriad Pro"/>
              <a:cs typeface="Myriad Pro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698808-0DDF-4C82-88B7-05A0387068E1}"/>
              </a:ext>
            </a:extLst>
          </p:cNvPr>
          <p:cNvSpPr txBox="1"/>
          <p:nvPr/>
        </p:nvSpPr>
        <p:spPr>
          <a:xfrm>
            <a:off x="8229600" y="4147495"/>
            <a:ext cx="7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Risk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532177" y="4234677"/>
            <a:ext cx="7697423" cy="209760"/>
          </a:xfrm>
          <a:prstGeom prst="rightArrow">
            <a:avLst/>
          </a:prstGeom>
          <a:gradFill>
            <a:gsLst>
              <a:gs pos="0">
                <a:srgbClr val="008000"/>
              </a:gs>
              <a:gs pos="43000">
                <a:srgbClr val="FFFF00"/>
              </a:gs>
              <a:gs pos="99000">
                <a:srgbClr val="FF0000"/>
              </a:gs>
            </a:gsLst>
            <a:lin ang="0" scaled="0"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698808-0DDF-4C82-88B7-05A0387068E1}"/>
              </a:ext>
            </a:extLst>
          </p:cNvPr>
          <p:cNvSpPr txBox="1"/>
          <p:nvPr/>
        </p:nvSpPr>
        <p:spPr>
          <a:xfrm>
            <a:off x="8156268" y="6445964"/>
            <a:ext cx="7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Risk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532177" y="6151541"/>
            <a:ext cx="7697423" cy="209760"/>
          </a:xfrm>
          <a:prstGeom prst="rightArrow">
            <a:avLst/>
          </a:prstGeom>
          <a:gradFill>
            <a:gsLst>
              <a:gs pos="0">
                <a:srgbClr val="008000"/>
              </a:gs>
              <a:gs pos="43000">
                <a:srgbClr val="FFFF00"/>
              </a:gs>
              <a:gs pos="99000">
                <a:srgbClr val="FF0000"/>
              </a:gs>
            </a:gsLst>
            <a:lin ang="0" scaled="0"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>
          <a:xfrm>
            <a:off x="6698967" y="6239455"/>
            <a:ext cx="2133600" cy="210065"/>
          </a:xfrm>
        </p:spPr>
        <p:txBody>
          <a:bodyPr/>
          <a:lstStyle/>
          <a:p>
            <a:fld id="{DFBBDC73-4123-6A45-843D-79D143B34C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>
          <a:xfrm>
            <a:off x="393765" y="6533146"/>
            <a:ext cx="2895600" cy="210065"/>
          </a:xfrm>
        </p:spPr>
        <p:txBody>
          <a:bodyPr/>
          <a:lstStyle/>
          <a:p>
            <a:r>
              <a:rPr lang="en-US" dirty="0" smtClean="0"/>
              <a:t>Asimily • All Rights Reserved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905"/>
            <a:ext cx="8229600" cy="48354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246C76"/>
                </a:solidFill>
                <a:latin typeface="Myriad Pro"/>
                <a:cs typeface="Myriad Pro"/>
              </a:rPr>
              <a:t>Multi-dimension </a:t>
            </a:r>
            <a:r>
              <a:rPr lang="en-US" sz="3200" dirty="0" smtClean="0">
                <a:latin typeface="Myriad Pro"/>
                <a:cs typeface="Myriad Pro"/>
              </a:rPr>
              <a:t>approach needed</a:t>
            </a:r>
            <a:endParaRPr lang="en-US" sz="3200" dirty="0">
              <a:latin typeface="Myriad Pro"/>
              <a:cs typeface="Myriad Pro"/>
            </a:endParaRPr>
          </a:p>
        </p:txBody>
      </p:sp>
      <p:sp>
        <p:nvSpPr>
          <p:cNvPr id="4" name="Rectangle: Rounded Corners 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F54B6D-EF86-4ADC-88D2-833AA0307EB5}"/>
              </a:ext>
            </a:extLst>
          </p:cNvPr>
          <p:cNvSpPr/>
          <p:nvPr/>
        </p:nvSpPr>
        <p:spPr>
          <a:xfrm>
            <a:off x="342205" y="787950"/>
            <a:ext cx="3434426" cy="701037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MEDICAL (&amp; NON-MEDICAL) DEVICE MASTER DATA </a:t>
            </a:r>
            <a:r>
              <a:rPr lang="en-US" dirty="0" smtClean="0"/>
              <a:t>RECORD</a:t>
            </a:r>
          </a:p>
        </p:txBody>
      </p:sp>
      <p:sp>
        <p:nvSpPr>
          <p:cNvPr id="6" name="Rectangle: Rounded Corners 1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00A4A0-8A68-4FF1-9237-3237F3B9DF2D}"/>
              </a:ext>
            </a:extLst>
          </p:cNvPr>
          <p:cNvSpPr/>
          <p:nvPr/>
        </p:nvSpPr>
        <p:spPr>
          <a:xfrm>
            <a:off x="3204829" y="2766444"/>
            <a:ext cx="2548790" cy="44279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CONTEXUAL 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D0F8F-5919-4D3D-B80D-85912AE9A67F}"/>
              </a:ext>
            </a:extLst>
          </p:cNvPr>
          <p:cNvSpPr/>
          <p:nvPr/>
        </p:nvSpPr>
        <p:spPr>
          <a:xfrm>
            <a:off x="3197924" y="3214363"/>
            <a:ext cx="2548790" cy="6381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Prioritized List of</a:t>
            </a:r>
            <a:r>
              <a:rPr lang="en-US" sz="1400" b="1" dirty="0" smtClean="0">
                <a:solidFill>
                  <a:schemeClr val="tx1"/>
                </a:solidFill>
              </a:rPr>
              <a:t> Devices </a:t>
            </a:r>
            <a:r>
              <a:rPr lang="en-US" sz="1400" b="1" dirty="0">
                <a:solidFill>
                  <a:schemeClr val="tx1"/>
                </a:solidFill>
              </a:rPr>
              <a:t>and Alternatives to Patching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8B066-9D60-45BB-A1BE-2E464AD9652E}"/>
              </a:ext>
            </a:extLst>
          </p:cNvPr>
          <p:cNvSpPr/>
          <p:nvPr/>
        </p:nvSpPr>
        <p:spPr>
          <a:xfrm>
            <a:off x="457200" y="1441602"/>
            <a:ext cx="3201348" cy="1045048"/>
          </a:xfrm>
          <a:prstGeom prst="rect">
            <a:avLst/>
          </a:prstGeom>
          <a:noFill/>
          <a:ln>
            <a:solidFill>
              <a:srgbClr val="246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IT parameters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Medical device parameters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Cyber-security parameters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Network asset Utilization</a:t>
            </a:r>
          </a:p>
        </p:txBody>
      </p:sp>
      <p:sp>
        <p:nvSpPr>
          <p:cNvPr id="10" name="Rectangle: Rounded Corners 5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009EA4-3CAA-4138-A4D0-E3051543066F}"/>
              </a:ext>
            </a:extLst>
          </p:cNvPr>
          <p:cNvSpPr/>
          <p:nvPr/>
        </p:nvSpPr>
        <p:spPr>
          <a:xfrm>
            <a:off x="4965123" y="845123"/>
            <a:ext cx="3434426" cy="643864"/>
          </a:xfrm>
          <a:prstGeom prst="roundRect">
            <a:avLst/>
          </a:prstGeom>
          <a:solidFill>
            <a:srgbClr val="246C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DEVICE RELATIONSHIPS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154291-63AB-42FD-92CE-40DBEDC0C340}"/>
              </a:ext>
            </a:extLst>
          </p:cNvPr>
          <p:cNvSpPr/>
          <p:nvPr/>
        </p:nvSpPr>
        <p:spPr>
          <a:xfrm>
            <a:off x="5099219" y="1488987"/>
            <a:ext cx="3184643" cy="1023574"/>
          </a:xfrm>
          <a:prstGeom prst="rect">
            <a:avLst/>
          </a:prstGeom>
          <a:noFill/>
          <a:ln>
            <a:solidFill>
              <a:srgbClr val="246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Device Inter-relationships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Data flow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Ability to navigate network</a:t>
            </a:r>
          </a:p>
        </p:txBody>
      </p:sp>
      <p:sp>
        <p:nvSpPr>
          <p:cNvPr id="12" name="Rectangle: Rounded Corners 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F54B6D-EF86-4ADC-88D2-833AA0307EB5}"/>
              </a:ext>
            </a:extLst>
          </p:cNvPr>
          <p:cNvSpPr/>
          <p:nvPr/>
        </p:nvSpPr>
        <p:spPr>
          <a:xfrm>
            <a:off x="494605" y="4180818"/>
            <a:ext cx="3434426" cy="701037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PATCH AND MITIGATION PRIORITIZATION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8B066-9D60-45BB-A1BE-2E464AD9652E}"/>
              </a:ext>
            </a:extLst>
          </p:cNvPr>
          <p:cNvSpPr/>
          <p:nvPr/>
        </p:nvSpPr>
        <p:spPr>
          <a:xfrm>
            <a:off x="609600" y="4840910"/>
            <a:ext cx="3201348" cy="1443865"/>
          </a:xfrm>
          <a:prstGeom prst="rect">
            <a:avLst/>
          </a:prstGeom>
          <a:noFill/>
          <a:ln>
            <a:solidFill>
              <a:srgbClr val="246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Vulnerabilities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Configuration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i="1" dirty="0" smtClean="0">
                <a:solidFill>
                  <a:srgbClr val="002060"/>
                </a:solidFill>
              </a:rPr>
              <a:t>Vulnerability Exploit Vectors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Impact to Patient care, Data Privacy and Operations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F54B6D-EF86-4ADC-88D2-833AA0307EB5}"/>
              </a:ext>
            </a:extLst>
          </p:cNvPr>
          <p:cNvSpPr/>
          <p:nvPr/>
        </p:nvSpPr>
        <p:spPr>
          <a:xfrm>
            <a:off x="4965123" y="4139873"/>
            <a:ext cx="3434426" cy="701037"/>
          </a:xfrm>
          <a:prstGeom prst="roundRect">
            <a:avLst/>
          </a:prstGeom>
          <a:solidFill>
            <a:srgbClr val="24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RISK MONITORING, REMEDIATION AND PREVENTION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8B066-9D60-45BB-A1BE-2E464AD9652E}"/>
              </a:ext>
            </a:extLst>
          </p:cNvPr>
          <p:cNvSpPr/>
          <p:nvPr/>
        </p:nvSpPr>
        <p:spPr>
          <a:xfrm>
            <a:off x="5082514" y="4840910"/>
            <a:ext cx="3201348" cy="1443865"/>
          </a:xfrm>
          <a:prstGeom prst="rect">
            <a:avLst/>
          </a:prstGeom>
          <a:noFill/>
          <a:ln>
            <a:solidFill>
              <a:srgbClr val="246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Device baselines and device profiles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Security anomalies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Operational anomalies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Segmentation of devices based on device context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Blocking or quarantine at network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Bent-Up Arrow 15"/>
          <p:cNvSpPr/>
          <p:nvPr/>
        </p:nvSpPr>
        <p:spPr>
          <a:xfrm>
            <a:off x="5993145" y="2607331"/>
            <a:ext cx="1193831" cy="713054"/>
          </a:xfrm>
          <a:prstGeom prst="bentUpArrow">
            <a:avLst/>
          </a:prstGeom>
          <a:solidFill>
            <a:srgbClr val="246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-Up Arrow 16"/>
          <p:cNvSpPr/>
          <p:nvPr/>
        </p:nvSpPr>
        <p:spPr>
          <a:xfrm rot="10800000">
            <a:off x="1776139" y="3310908"/>
            <a:ext cx="1193831" cy="713054"/>
          </a:xfrm>
          <a:prstGeom prst="bentUpArrow">
            <a:avLst/>
          </a:prstGeom>
          <a:solidFill>
            <a:srgbClr val="246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 rot="10800000" flipH="1">
            <a:off x="5993145" y="3379434"/>
            <a:ext cx="1193831" cy="713054"/>
          </a:xfrm>
          <a:prstGeom prst="bentUpArrow">
            <a:avLst/>
          </a:prstGeom>
          <a:solidFill>
            <a:srgbClr val="246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rot="10800000" flipV="1">
            <a:off x="1776139" y="2531515"/>
            <a:ext cx="1193831" cy="713054"/>
          </a:xfrm>
          <a:prstGeom prst="bentUpArrow">
            <a:avLst/>
          </a:prstGeom>
          <a:solidFill>
            <a:srgbClr val="246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dobeStock_188751995.jpeg"/>
          <p:cNvPicPr>
            <a:picLocks noChangeAspect="1"/>
          </p:cNvPicPr>
          <p:nvPr/>
        </p:nvPicPr>
        <p:blipFill>
          <a:blip r:embed="rId2"/>
          <a:srcRect r="1000"/>
          <a:stretch>
            <a:fillRect/>
          </a:stretch>
        </p:blipFill>
        <p:spPr>
          <a:xfrm>
            <a:off x="0" y="657002"/>
            <a:ext cx="9179666" cy="6318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9144001" cy="663911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0519" y="126673"/>
            <a:ext cx="8815767" cy="369332"/>
          </a:xfr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Example: Spectre does not pose a high risk to</a:t>
            </a:r>
            <a:r>
              <a:rPr lang="en-US" sz="1800" b="1" dirty="0" smtClean="0">
                <a:solidFill>
                  <a:schemeClr val="bg1"/>
                </a:solidFill>
              </a:rPr>
              <a:t> all </a:t>
            </a:r>
            <a:r>
              <a:rPr lang="en-US" sz="1800" b="1" dirty="0" smtClean="0">
                <a:solidFill>
                  <a:schemeClr val="bg1"/>
                </a:solidFill>
              </a:rPr>
              <a:t>devices and there are ways to mitigate</a:t>
            </a:r>
            <a:endParaRPr lang="en-US" sz="18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407" y="1282953"/>
            <a:ext cx="54092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Spectre vulnerability is at the chip level and so affects every software available</a:t>
            </a: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Even </a:t>
            </a:r>
            <a:r>
              <a:rPr lang="en-US" sz="1400" dirty="0" smtClean="0">
                <a:solidFill>
                  <a:srgbClr val="FFFFFF"/>
                </a:solidFill>
              </a:rPr>
              <a:t>though vulnerability is widespread, research shows that it is hard to attack with software running on system except through a java script running on the browser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So while strong access controls are recommended, only devices with affected versions of browsers have a real risk to </a:t>
            </a:r>
            <a:r>
              <a:rPr lang="en-US" sz="1400" dirty="0" smtClean="0">
                <a:solidFill>
                  <a:srgbClr val="FFFFFF"/>
                </a:solidFill>
              </a:rPr>
              <a:t>spectre      *</a:t>
            </a:r>
            <a:r>
              <a:rPr lang="en-US" sz="1200" i="1" dirty="0" smtClean="0">
                <a:solidFill>
                  <a:srgbClr val="FFFFFF"/>
                </a:solidFill>
              </a:rPr>
              <a:t>Asimily </a:t>
            </a:r>
            <a:r>
              <a:rPr lang="en-US" sz="1200" i="1" dirty="0" smtClean="0">
                <a:solidFill>
                  <a:srgbClr val="FFFFFF"/>
                </a:solidFill>
              </a:rPr>
              <a:t>has validated these aspects</a:t>
            </a:r>
            <a:endParaRPr lang="en-US" sz="1200" i="1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Patching </a:t>
            </a:r>
            <a:r>
              <a:rPr lang="en-US" sz="1400" dirty="0" smtClean="0">
                <a:solidFill>
                  <a:srgbClr val="FFFFFF"/>
                </a:solidFill>
              </a:rPr>
              <a:t>can be complex and can slow down the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So patches are being avoided or not being released by manufacturers</a:t>
            </a:r>
            <a:endParaRPr lang="en-US" sz="1400" dirty="0" smtClean="0">
              <a:solidFill>
                <a:srgbClr val="FFFFFF"/>
              </a:solidFill>
            </a:endParaRPr>
          </a:p>
          <a:p>
            <a:endParaRPr lang="en-US" sz="1400" dirty="0" smtClean="0">
              <a:solidFill>
                <a:srgbClr val="FFFF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4666" y="1282953"/>
            <a:ext cx="32616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Fortunately options are available to mitigate the main source of attack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Stop browsing on all affected devices </a:t>
            </a:r>
            <a:r>
              <a:rPr lang="en-US" sz="1400" i="1" dirty="0" smtClean="0">
                <a:solidFill>
                  <a:schemeClr val="bg1"/>
                </a:solidFill>
              </a:rPr>
              <a:t>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Browse only using browser versions which have workarounds to prevent any attack </a:t>
            </a:r>
            <a:r>
              <a:rPr lang="en-US" sz="1400" i="1" dirty="0" smtClean="0">
                <a:solidFill>
                  <a:schemeClr val="bg1"/>
                </a:solidFill>
              </a:rPr>
              <a:t>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Configure browsers (disable shared array buffer) to reduce the risk of attack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chemeClr val="bg1"/>
                </a:solidFill>
              </a:rPr>
              <a:t>Asimily has validated all options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Asimily identifies devices with a real risk to spectre and provides options to mitigate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926" y="5522148"/>
            <a:ext cx="6266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ASIMILY HAS RESEARCHED EVERY WINDOWS AND MANY LINUX VULNERABILITIES LIKE THE ABOVE TO FIND ATTACK VECTORS AND WORKAROUNDS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SPECTRE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016" y="813133"/>
            <a:ext cx="469820" cy="469820"/>
          </a:xfrm>
          <a:prstGeom prst="rect">
            <a:avLst/>
          </a:prstGeom>
        </p:spPr>
      </p:pic>
      <p:pic>
        <p:nvPicPr>
          <p:cNvPr id="12" name="Picture 11" descr="Asimily Logo final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433" y="687939"/>
            <a:ext cx="2142050" cy="595014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Asimily • All Rights Reserved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dobeStock_188751995.jpeg"/>
          <p:cNvPicPr>
            <a:picLocks noChangeAspect="1"/>
          </p:cNvPicPr>
          <p:nvPr/>
        </p:nvPicPr>
        <p:blipFill>
          <a:blip r:embed="rId2"/>
          <a:srcRect l="16113"/>
          <a:stretch>
            <a:fillRect/>
          </a:stretch>
        </p:blipFill>
        <p:spPr>
          <a:xfrm>
            <a:off x="0" y="1037365"/>
            <a:ext cx="7351278" cy="5819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9144001" cy="837260"/>
          </a:xfrm>
          <a:prstGeom prst="rect">
            <a:avLst/>
          </a:prstGeom>
          <a:solidFill>
            <a:srgbClr val="246C7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4178" y="121512"/>
            <a:ext cx="8229600" cy="523220"/>
          </a:xfr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Right Approach</a:t>
            </a:r>
            <a:endParaRPr lang="en-US" sz="28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4931" y="1241779"/>
            <a:ext cx="2976218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have seen that </a:t>
            </a:r>
            <a:r>
              <a:rPr lang="en-US" sz="1600" b="1" dirty="0" smtClean="0"/>
              <a:t>only ~10% </a:t>
            </a:r>
            <a:r>
              <a:rPr lang="en-US" sz="1600" dirty="0" smtClean="0"/>
              <a:t>of the devices which are detected as having high priority vulnerabilities by scanners are really at high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More than 50% </a:t>
            </a:r>
            <a:r>
              <a:rPr lang="en-US" sz="1600" dirty="0" smtClean="0"/>
              <a:t>of high risk devices are the workstations and servers connected to the medical devices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Get used as general purpose hardware creating entry points into the network </a:t>
            </a:r>
            <a:r>
              <a:rPr lang="en-US" sz="1600" b="1" dirty="0" smtClean="0"/>
              <a:t>and</a:t>
            </a:r>
            <a:r>
              <a:rPr lang="en-US" sz="1600" dirty="0" smtClean="0"/>
              <a:t> </a:t>
            </a:r>
            <a:r>
              <a:rPr lang="en-US" sz="1600" b="1" dirty="0" smtClean="0"/>
              <a:t>which can be patched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Further Asimily provides </a:t>
            </a:r>
            <a:r>
              <a:rPr lang="en-US" sz="1600" b="1" dirty="0" smtClean="0"/>
              <a:t>options to fix the device </a:t>
            </a:r>
            <a:r>
              <a:rPr lang="en-US" sz="1600" dirty="0" smtClean="0"/>
              <a:t>without a patch for vulnerabilities where possible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17570" y="2652889"/>
            <a:ext cx="3332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right approach needs to account for </a:t>
            </a:r>
            <a:r>
              <a:rPr lang="en-US" sz="2400" b="1" dirty="0" smtClean="0"/>
              <a:t>uniqueness of medical devices to help providers reduce patching costs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074" y="1241778"/>
            <a:ext cx="370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DO YOU STILL NEED TO PATCH EVERY LEGACY WINDOWS XP </a:t>
            </a:r>
            <a:r>
              <a:rPr lang="en-US" i="1" dirty="0" smtClean="0"/>
              <a:t>DEVICE</a:t>
            </a:r>
            <a:r>
              <a:rPr lang="en-US" i="1" dirty="0" smtClean="0"/>
              <a:t>?</a:t>
            </a:r>
            <a:endParaRPr lang="en-US" b="1" i="1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DC73-4123-6A45-843D-79D143B34C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Asimily • All Rights Reserved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10351</TotalTime>
  <Words>1097</Words>
  <Application>Microsoft Macintosh PowerPoint</Application>
  <PresentationFormat>On-screen Show (4:3)</PresentationFormat>
  <Paragraphs>226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2</vt:lpstr>
      <vt:lpstr>Asimily Mission</vt:lpstr>
      <vt:lpstr>Asimily Team</vt:lpstr>
      <vt:lpstr>Unique Challenges in Healthcare</vt:lpstr>
      <vt:lpstr>Need to know criticality of devices to improve operational efficiency</vt:lpstr>
      <vt:lpstr>Likelihood and impact varies across…</vt:lpstr>
      <vt:lpstr>Multi-dimension approach needed</vt:lpstr>
      <vt:lpstr>Example: Spectre does not pose a high risk to all devices and there are ways to mitigate</vt:lpstr>
      <vt:lpstr>The Right Approach</vt:lpstr>
      <vt:lpstr>Asimily INSIGHT- Bring IT and Medical Device Worlds Together</vt:lpstr>
      <vt:lpstr>INSIGHT Deployment Architecture </vt:lpstr>
      <vt:lpstr>Patch and Mitigation prioritization and Focus on Healthcare key differentiators </vt:lpstr>
      <vt:lpstr>Slide 14</vt:lpstr>
    </vt:vector>
  </TitlesOfParts>
  <Company>mdesign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melissa jones</dc:creator>
  <cp:lastModifiedBy>melissa jones</cp:lastModifiedBy>
  <cp:revision>17</cp:revision>
  <dcterms:created xsi:type="dcterms:W3CDTF">2018-08-29T12:10:57Z</dcterms:created>
  <dcterms:modified xsi:type="dcterms:W3CDTF">2018-08-31T21:14:44Z</dcterms:modified>
</cp:coreProperties>
</file>