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4"/>
  </p:notesMasterIdLst>
  <p:sldIdLst>
    <p:sldId id="256" r:id="rId2"/>
    <p:sldId id="289" r:id="rId3"/>
    <p:sldId id="257" r:id="rId4"/>
    <p:sldId id="258" r:id="rId5"/>
    <p:sldId id="259" r:id="rId6"/>
    <p:sldId id="290" r:id="rId7"/>
    <p:sldId id="260" r:id="rId8"/>
    <p:sldId id="261" r:id="rId9"/>
    <p:sldId id="262" r:id="rId10"/>
    <p:sldId id="263" r:id="rId11"/>
    <p:sldId id="291" r:id="rId12"/>
    <p:sldId id="292" r:id="rId13"/>
    <p:sldId id="293" r:id="rId14"/>
    <p:sldId id="294" r:id="rId15"/>
    <p:sldId id="295" r:id="rId16"/>
    <p:sldId id="296" r:id="rId17"/>
    <p:sldId id="297" r:id="rId18"/>
    <p:sldId id="298" r:id="rId19"/>
    <p:sldId id="299" r:id="rId20"/>
    <p:sldId id="273" r:id="rId21"/>
    <p:sldId id="274" r:id="rId22"/>
    <p:sldId id="276" r:id="rId23"/>
    <p:sldId id="279" r:id="rId24"/>
    <p:sldId id="278" r:id="rId25"/>
    <p:sldId id="280" r:id="rId26"/>
    <p:sldId id="281" r:id="rId27"/>
    <p:sldId id="282" r:id="rId28"/>
    <p:sldId id="283" r:id="rId29"/>
    <p:sldId id="284" r:id="rId30"/>
    <p:sldId id="285" r:id="rId31"/>
    <p:sldId id="288" r:id="rId32"/>
    <p:sldId id="286" r:id="rId33"/>
  </p:sldIdLst>
  <p:sldSz cx="50800000" cy="28575000"/>
  <p:notesSz cx="28575000" cy="50800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47"/>
    <p:restoredTop sz="96654"/>
  </p:normalViewPr>
  <p:slideViewPr>
    <p:cSldViewPr snapToGrid="0" snapToObjects="1">
      <p:cViewPr>
        <p:scale>
          <a:sx n="26" d="100"/>
          <a:sy n="26" d="100"/>
        </p:scale>
        <p:origin x="408" y="91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7950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7621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0130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8631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4786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1616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2169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6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6554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001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8966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0636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3013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21FCF8-9C5A-3D42-8111-5646D7DB721C}"/>
              </a:ext>
            </a:extLst>
          </p:cNvPr>
          <p:cNvSpPr txBox="1"/>
          <p:nvPr userDrawn="1"/>
        </p:nvSpPr>
        <p:spPr>
          <a:xfrm>
            <a:off x="43652661" y="266766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4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1.png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3.png"/><Relationship Id="rId4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3.png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26" Type="http://schemas.openxmlformats.org/officeDocument/2006/relationships/image" Target="../media/image59.png"/><Relationship Id="rId3" Type="http://schemas.openxmlformats.org/officeDocument/2006/relationships/image" Target="../media/image36.jpeg"/><Relationship Id="rId21" Type="http://schemas.openxmlformats.org/officeDocument/2006/relationships/image" Target="../media/image54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5" Type="http://schemas.openxmlformats.org/officeDocument/2006/relationships/image" Target="../media/image58.png"/><Relationship Id="rId33" Type="http://schemas.openxmlformats.org/officeDocument/2006/relationships/image" Target="../media/image9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29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24" Type="http://schemas.openxmlformats.org/officeDocument/2006/relationships/image" Target="../media/image57.png"/><Relationship Id="rId32" Type="http://schemas.openxmlformats.org/officeDocument/2006/relationships/image" Target="../media/image65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23" Type="http://schemas.openxmlformats.org/officeDocument/2006/relationships/image" Target="../media/image56.png"/><Relationship Id="rId28" Type="http://schemas.openxmlformats.org/officeDocument/2006/relationships/image" Target="../media/image61.png"/><Relationship Id="rId10" Type="http://schemas.openxmlformats.org/officeDocument/2006/relationships/image" Target="../media/image43.png"/><Relationship Id="rId19" Type="http://schemas.openxmlformats.org/officeDocument/2006/relationships/image" Target="../media/image52.png"/><Relationship Id="rId31" Type="http://schemas.openxmlformats.org/officeDocument/2006/relationships/image" Target="../media/image64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Relationship Id="rId22" Type="http://schemas.openxmlformats.org/officeDocument/2006/relationships/image" Target="../media/image55.png"/><Relationship Id="rId27" Type="http://schemas.openxmlformats.org/officeDocument/2006/relationships/image" Target="../media/image60.png"/><Relationship Id="rId30" Type="http://schemas.openxmlformats.org/officeDocument/2006/relationships/image" Target="../media/image63.png"/><Relationship Id="rId8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67.jpe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10" Type="http://schemas.openxmlformats.org/officeDocument/2006/relationships/image" Target="../media/image9.png"/><Relationship Id="rId4" Type="http://schemas.openxmlformats.org/officeDocument/2006/relationships/image" Target="../media/image68.png"/><Relationship Id="rId9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g"/><Relationship Id="rId3" Type="http://schemas.openxmlformats.org/officeDocument/2006/relationships/image" Target="../media/image72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jpg"/><Relationship Id="rId11" Type="http://schemas.openxmlformats.org/officeDocument/2006/relationships/image" Target="../media/image79.jpg"/><Relationship Id="rId5" Type="http://schemas.openxmlformats.org/officeDocument/2006/relationships/image" Target="../media/image74.jpg"/><Relationship Id="rId10" Type="http://schemas.openxmlformats.org/officeDocument/2006/relationships/image" Target="../media/image78.jpg"/><Relationship Id="rId4" Type="http://schemas.openxmlformats.org/officeDocument/2006/relationships/image" Target="../media/image73.jpg"/><Relationship Id="rId9" Type="http://schemas.openxmlformats.org/officeDocument/2006/relationships/image" Target="../media/image77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8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0800000" cy="2857500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0800000" cy="28575000"/>
          </a:xfrm>
          <a:prstGeom prst="rect">
            <a:avLst/>
          </a:prstGeom>
        </p:spPr>
      </p:pic>
      <p:sp>
        <p:nvSpPr>
          <p:cNvPr id="6" name="Object 5"/>
          <p:cNvSpPr txBox="1"/>
          <p:nvPr/>
        </p:nvSpPr>
        <p:spPr>
          <a:xfrm>
            <a:off x="1221631" y="25757825"/>
            <a:ext cx="49578369" cy="1537891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buNone/>
            </a:pPr>
            <a:r>
              <a:rPr lang="en-US" sz="9800" dirty="0">
                <a:solidFill>
                  <a:srgbClr val="FFFF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Everything professional photographers need to manage and monetize their business.</a:t>
            </a:r>
            <a:endParaRPr lang="en-US" dirty="0"/>
          </a:p>
        </p:txBody>
      </p:sp>
      <p:pic>
        <p:nvPicPr>
          <p:cNvPr id="7" name="Picture 6" descr="A picture containing plate&#10;&#10;Description automatically generated">
            <a:extLst>
              <a:ext uri="{FF2B5EF4-FFF2-40B4-BE49-F238E27FC236}">
                <a16:creationId xmlns:a16="http://schemas.microsoft.com/office/drawing/2014/main" id="{8CCF016E-2F53-C74C-A5BB-DD20758BE6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66323" y="13458345"/>
            <a:ext cx="6594451" cy="165831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0800000" cy="28575000"/>
          </a:xfrm>
          <a:prstGeom prst="rect">
            <a:avLst/>
          </a:prstGeom>
        </p:spPr>
      </p:pic>
      <p:pic>
        <p:nvPicPr>
          <p:cNvPr id="8" name="Object 1">
            <a:extLst>
              <a:ext uri="{FF2B5EF4-FFF2-40B4-BE49-F238E27FC236}">
                <a16:creationId xmlns:a16="http://schemas.microsoft.com/office/drawing/2014/main" id="{9E5D9B63-04FD-9243-8781-2FC819C13B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466" b="5422"/>
          <a:stretch/>
        </p:blipFill>
        <p:spPr>
          <a:xfrm>
            <a:off x="0" y="-1"/>
            <a:ext cx="50800000" cy="28625915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 rotWithShape="1">
          <a:blip r:embed="rId5"/>
          <a:srcRect l="29230" t="56381" r="21336" b="8792"/>
          <a:stretch/>
        </p:blipFill>
        <p:spPr>
          <a:xfrm>
            <a:off x="14750059" y="3075185"/>
            <a:ext cx="2820391" cy="2357041"/>
          </a:xfrm>
          <a:prstGeom prst="rect">
            <a:avLst/>
          </a:prstGeom>
        </p:spPr>
      </p:pic>
      <p:sp>
        <p:nvSpPr>
          <p:cNvPr id="6" name="Object 5"/>
          <p:cNvSpPr txBox="1"/>
          <p:nvPr/>
        </p:nvSpPr>
        <p:spPr>
          <a:xfrm>
            <a:off x="14274801" y="4253705"/>
            <a:ext cx="23317200" cy="10666015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1028700" lvl="2" indent="-342900">
              <a:lnSpc>
                <a:spcPts val="9400"/>
              </a:lnSpc>
              <a:buSzPct val="100000"/>
              <a:buChar char="•"/>
            </a:pPr>
            <a:r>
              <a:rPr lang="en-US" sz="6300" dirty="0">
                <a:solidFill>
                  <a:srgbClr val="21212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CRM helps photographers manage their client interactions</a:t>
            </a:r>
          </a:p>
          <a:p>
            <a:pPr marL="1028700" lvl="2" indent="-342900">
              <a:lnSpc>
                <a:spcPts val="9400"/>
              </a:lnSpc>
              <a:buSzPct val="100000"/>
              <a:buChar char="•"/>
            </a:pPr>
            <a:r>
              <a:rPr lang="en-US" sz="6300" dirty="0">
                <a:solidFill>
                  <a:srgbClr val="21212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Calendar manages shoots and availability</a:t>
            </a:r>
          </a:p>
          <a:p>
            <a:pPr marL="1028700" lvl="2" indent="-342900">
              <a:lnSpc>
                <a:spcPts val="9400"/>
              </a:lnSpc>
              <a:buSzPct val="100000"/>
              <a:buChar char="•"/>
            </a:pPr>
            <a:r>
              <a:rPr lang="en-US" sz="6300" dirty="0">
                <a:solidFill>
                  <a:srgbClr val="21212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e-Proposals allow photographers to easily submit proposals and get electronic sign-off</a:t>
            </a:r>
          </a:p>
          <a:p>
            <a:pPr marL="1028700" lvl="2" indent="-342900">
              <a:lnSpc>
                <a:spcPts val="9400"/>
              </a:lnSpc>
              <a:buSzPct val="100000"/>
              <a:buChar char="•"/>
            </a:pPr>
            <a:r>
              <a:rPr lang="en-US" sz="6300" dirty="0">
                <a:solidFill>
                  <a:srgbClr val="21212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Contracts Manager keeps record of in-process and completed jobs</a:t>
            </a:r>
            <a:endParaRPr lang="en-US" dirty="0"/>
          </a:p>
        </p:txBody>
      </p:sp>
      <p:sp>
        <p:nvSpPr>
          <p:cNvPr id="7" name="Object 6"/>
          <p:cNvSpPr txBox="1"/>
          <p:nvPr/>
        </p:nvSpPr>
        <p:spPr>
          <a:xfrm>
            <a:off x="18342942" y="3618706"/>
            <a:ext cx="19964400" cy="127000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11800"/>
              </a:lnSpc>
              <a:buNone/>
            </a:pPr>
            <a:r>
              <a:rPr lang="en-US" sz="11700" dirty="0">
                <a:solidFill>
                  <a:srgbClr val="212121"/>
                </a:solidFill>
                <a:latin typeface="Avenir Book" panose="02000503020000020003" pitchFamily="2" charset="0"/>
                <a:ea typeface="Arimo" pitchFamily="34" charset="-122"/>
                <a:cs typeface="Arimo" pitchFamily="34" charset="-120"/>
              </a:rPr>
              <a:t>Studio Manager</a:t>
            </a:r>
            <a:endParaRPr lang="en-US" dirty="0">
              <a:latin typeface="Avenir Book" panose="02000503020000020003" pitchFamily="2" charset="0"/>
            </a:endParaRPr>
          </a:p>
        </p:txBody>
      </p:sp>
      <p:pic>
        <p:nvPicPr>
          <p:cNvPr id="9" name="Picture 8" descr="A picture containing plate&#10;&#10;Description automatically generated">
            <a:extLst>
              <a:ext uri="{FF2B5EF4-FFF2-40B4-BE49-F238E27FC236}">
                <a16:creationId xmlns:a16="http://schemas.microsoft.com/office/drawing/2014/main" id="{198F0C12-6CE8-4740-9BDD-379D9F5DDD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600" y="1143000"/>
            <a:ext cx="6594451" cy="165831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0800000" cy="28575000"/>
          </a:xfrm>
          <a:prstGeom prst="rect">
            <a:avLst/>
          </a:prstGeom>
        </p:spPr>
      </p:pic>
      <p:pic>
        <p:nvPicPr>
          <p:cNvPr id="8" name="Object 1">
            <a:extLst>
              <a:ext uri="{FF2B5EF4-FFF2-40B4-BE49-F238E27FC236}">
                <a16:creationId xmlns:a16="http://schemas.microsoft.com/office/drawing/2014/main" id="{9E5D9B63-04FD-9243-8781-2FC819C13B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466" b="5422"/>
          <a:stretch/>
        </p:blipFill>
        <p:spPr>
          <a:xfrm>
            <a:off x="0" y="-1"/>
            <a:ext cx="50800000" cy="28625915"/>
          </a:xfrm>
          <a:prstGeom prst="rect">
            <a:avLst/>
          </a:prstGeom>
        </p:spPr>
      </p:pic>
      <p:sp>
        <p:nvSpPr>
          <p:cNvPr id="6" name="Object 5"/>
          <p:cNvSpPr txBox="1"/>
          <p:nvPr/>
        </p:nvSpPr>
        <p:spPr>
          <a:xfrm>
            <a:off x="14884399" y="5371306"/>
            <a:ext cx="23317200" cy="4261841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1028700" lvl="2" indent="-342900">
              <a:lnSpc>
                <a:spcPts val="9400"/>
              </a:lnSpc>
              <a:buSzPct val="100000"/>
              <a:buChar char="•"/>
            </a:pPr>
            <a:r>
              <a:rPr lang="en-US" sz="6300" dirty="0">
                <a:solidFill>
                  <a:srgbClr val="21212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Scheduler makes availability and scheduling easy for the photographer and the client</a:t>
            </a:r>
            <a:endParaRPr lang="en-US" sz="6600" dirty="0"/>
          </a:p>
        </p:txBody>
      </p:sp>
      <p:sp>
        <p:nvSpPr>
          <p:cNvPr id="7" name="Object 6"/>
          <p:cNvSpPr txBox="1"/>
          <p:nvPr/>
        </p:nvSpPr>
        <p:spPr>
          <a:xfrm>
            <a:off x="18342942" y="3618706"/>
            <a:ext cx="19964400" cy="127000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11800"/>
              </a:lnSpc>
              <a:buNone/>
            </a:pPr>
            <a:r>
              <a:rPr lang="en-US" sz="11700" dirty="0">
                <a:solidFill>
                  <a:srgbClr val="212121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Shoot Scheduler</a:t>
            </a:r>
            <a:endParaRPr lang="en-US" sz="9600" dirty="0"/>
          </a:p>
        </p:txBody>
      </p:sp>
      <p:pic>
        <p:nvPicPr>
          <p:cNvPr id="9" name="Object 4" descr="preencoded.png">
            <a:extLst>
              <a:ext uri="{FF2B5EF4-FFF2-40B4-BE49-F238E27FC236}">
                <a16:creationId xmlns:a16="http://schemas.microsoft.com/office/drawing/2014/main" id="{F0DF6C39-E246-924A-8DFA-2865F39C888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505" t="52927" r="24835" b="9483"/>
          <a:stretch/>
        </p:blipFill>
        <p:spPr>
          <a:xfrm>
            <a:off x="14884399" y="3136106"/>
            <a:ext cx="2447159" cy="2235200"/>
          </a:xfrm>
          <a:prstGeom prst="rect">
            <a:avLst/>
          </a:prstGeom>
        </p:spPr>
      </p:pic>
      <p:pic>
        <p:nvPicPr>
          <p:cNvPr id="10" name="Picture 9" descr="A picture containing plate&#10;&#10;Description automatically generated">
            <a:extLst>
              <a:ext uri="{FF2B5EF4-FFF2-40B4-BE49-F238E27FC236}">
                <a16:creationId xmlns:a16="http://schemas.microsoft.com/office/drawing/2014/main" id="{05DD5168-08E1-1649-B816-3004F531FA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600" y="1143000"/>
            <a:ext cx="6594451" cy="165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7968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0800000" cy="28575000"/>
          </a:xfrm>
          <a:prstGeom prst="rect">
            <a:avLst/>
          </a:prstGeom>
        </p:spPr>
      </p:pic>
      <p:pic>
        <p:nvPicPr>
          <p:cNvPr id="8" name="Object 1">
            <a:extLst>
              <a:ext uri="{FF2B5EF4-FFF2-40B4-BE49-F238E27FC236}">
                <a16:creationId xmlns:a16="http://schemas.microsoft.com/office/drawing/2014/main" id="{9E5D9B63-04FD-9243-8781-2FC819C13B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466" b="5422"/>
          <a:stretch/>
        </p:blipFill>
        <p:spPr>
          <a:xfrm>
            <a:off x="0" y="-1"/>
            <a:ext cx="50800000" cy="28625915"/>
          </a:xfrm>
          <a:prstGeom prst="rect">
            <a:avLst/>
          </a:prstGeom>
        </p:spPr>
      </p:pic>
      <p:sp>
        <p:nvSpPr>
          <p:cNvPr id="6" name="Object 5"/>
          <p:cNvSpPr txBox="1"/>
          <p:nvPr/>
        </p:nvSpPr>
        <p:spPr>
          <a:xfrm>
            <a:off x="14122399" y="8318798"/>
            <a:ext cx="23317200" cy="4261841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1028700" lvl="2" indent="-342900">
              <a:lnSpc>
                <a:spcPts val="9400"/>
              </a:lnSpc>
              <a:buSzPct val="100000"/>
              <a:buChar char="•"/>
            </a:pPr>
            <a:r>
              <a:rPr lang="en-US" sz="6300" dirty="0">
                <a:solidFill>
                  <a:srgbClr val="21212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Proofs are easily shared with clients for review</a:t>
            </a:r>
          </a:p>
          <a:p>
            <a:pPr marL="1028700" lvl="2" indent="-342900">
              <a:lnSpc>
                <a:spcPts val="9400"/>
              </a:lnSpc>
              <a:buSzPct val="100000"/>
              <a:buChar char="•"/>
            </a:pPr>
            <a:r>
              <a:rPr lang="en-US" sz="6300" dirty="0">
                <a:solidFill>
                  <a:srgbClr val="21212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Clients can select and purchase prints and merchandise directly, without the hassle of going to another vendor</a:t>
            </a:r>
          </a:p>
          <a:p>
            <a:pPr marL="1028700" lvl="2" indent="-342900">
              <a:lnSpc>
                <a:spcPts val="9400"/>
              </a:lnSpc>
              <a:buSzPct val="100000"/>
              <a:buChar char="•"/>
            </a:pPr>
            <a:r>
              <a:rPr lang="en-US" sz="6300" dirty="0">
                <a:solidFill>
                  <a:srgbClr val="21212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Professional prints</a:t>
            </a:r>
          </a:p>
          <a:p>
            <a:pPr marL="1028700" lvl="2" indent="-342900">
              <a:lnSpc>
                <a:spcPts val="9400"/>
              </a:lnSpc>
              <a:buSzPct val="100000"/>
              <a:buChar char="•"/>
            </a:pPr>
            <a:r>
              <a:rPr lang="en-US" sz="6300" dirty="0">
                <a:solidFill>
                  <a:srgbClr val="21212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Frames</a:t>
            </a:r>
          </a:p>
          <a:p>
            <a:pPr marL="1028700" lvl="2" indent="-342900">
              <a:lnSpc>
                <a:spcPts val="9400"/>
              </a:lnSpc>
              <a:buSzPct val="100000"/>
              <a:buChar char="•"/>
            </a:pPr>
            <a:r>
              <a:rPr lang="en-US" sz="6300" dirty="0">
                <a:solidFill>
                  <a:srgbClr val="21212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Holiday cards </a:t>
            </a:r>
          </a:p>
          <a:p>
            <a:pPr marL="1028700" lvl="2" indent="-342900">
              <a:lnSpc>
                <a:spcPts val="9400"/>
              </a:lnSpc>
              <a:buSzPct val="100000"/>
              <a:buChar char="•"/>
            </a:pPr>
            <a:r>
              <a:rPr lang="en-US" sz="6300" dirty="0">
                <a:solidFill>
                  <a:srgbClr val="21212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Birth announcements</a:t>
            </a:r>
          </a:p>
          <a:p>
            <a:pPr marL="1028700" lvl="2" indent="-342900">
              <a:lnSpc>
                <a:spcPts val="9400"/>
              </a:lnSpc>
              <a:buSzPct val="100000"/>
              <a:buChar char="•"/>
            </a:pPr>
            <a:r>
              <a:rPr lang="en-US" sz="6300" dirty="0">
                <a:solidFill>
                  <a:srgbClr val="21212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Albums</a:t>
            </a:r>
          </a:p>
          <a:p>
            <a:pPr marL="1028700" lvl="2" indent="-342900">
              <a:lnSpc>
                <a:spcPts val="9400"/>
              </a:lnSpc>
              <a:buSzPct val="100000"/>
              <a:buChar char="•"/>
            </a:pPr>
            <a:r>
              <a:rPr lang="en-US" sz="6300" dirty="0">
                <a:solidFill>
                  <a:srgbClr val="21212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Mugs, t-shirts, coasters, pillows, etc.</a:t>
            </a:r>
            <a:endParaRPr lang="en-US" sz="6600" dirty="0"/>
          </a:p>
        </p:txBody>
      </p:sp>
      <p:sp>
        <p:nvSpPr>
          <p:cNvPr id="7" name="Object 6"/>
          <p:cNvSpPr txBox="1"/>
          <p:nvPr/>
        </p:nvSpPr>
        <p:spPr>
          <a:xfrm>
            <a:off x="18342942" y="3288841"/>
            <a:ext cx="19964400" cy="127000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11800"/>
              </a:lnSpc>
              <a:buNone/>
            </a:pPr>
            <a:r>
              <a:rPr lang="en-US" sz="11700" dirty="0">
                <a:solidFill>
                  <a:srgbClr val="212121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Gallery / Proof Hosting</a:t>
            </a:r>
            <a:endParaRPr lang="en-US" sz="9600" dirty="0"/>
          </a:p>
        </p:txBody>
      </p:sp>
      <p:pic>
        <p:nvPicPr>
          <p:cNvPr id="10" name="Object 4" descr="preencoded.png">
            <a:extLst>
              <a:ext uri="{FF2B5EF4-FFF2-40B4-BE49-F238E27FC236}">
                <a16:creationId xmlns:a16="http://schemas.microsoft.com/office/drawing/2014/main" id="{3E124013-2F4F-8A48-833B-FF98A41FED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152" t="52712" r="21434" b="10337"/>
          <a:stretch/>
        </p:blipFill>
        <p:spPr>
          <a:xfrm>
            <a:off x="14822244" y="2686199"/>
            <a:ext cx="2957756" cy="2475285"/>
          </a:xfrm>
          <a:prstGeom prst="rect">
            <a:avLst/>
          </a:prstGeom>
        </p:spPr>
      </p:pic>
      <p:pic>
        <p:nvPicPr>
          <p:cNvPr id="11" name="Picture 10" descr="A picture containing plate&#10;&#10;Description automatically generated">
            <a:extLst>
              <a:ext uri="{FF2B5EF4-FFF2-40B4-BE49-F238E27FC236}">
                <a16:creationId xmlns:a16="http://schemas.microsoft.com/office/drawing/2014/main" id="{425D17E2-E254-7947-B448-C04BBDF512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600" y="1143000"/>
            <a:ext cx="6594451" cy="165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9668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0800000" cy="28575000"/>
          </a:xfrm>
          <a:prstGeom prst="rect">
            <a:avLst/>
          </a:prstGeom>
        </p:spPr>
      </p:pic>
      <p:pic>
        <p:nvPicPr>
          <p:cNvPr id="8" name="Object 1">
            <a:extLst>
              <a:ext uri="{FF2B5EF4-FFF2-40B4-BE49-F238E27FC236}">
                <a16:creationId xmlns:a16="http://schemas.microsoft.com/office/drawing/2014/main" id="{9E5D9B63-04FD-9243-8781-2FC819C13B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466" b="5422"/>
          <a:stretch/>
        </p:blipFill>
        <p:spPr>
          <a:xfrm>
            <a:off x="0" y="-1"/>
            <a:ext cx="50800000" cy="28625915"/>
          </a:xfrm>
          <a:prstGeom prst="rect">
            <a:avLst/>
          </a:prstGeom>
        </p:spPr>
      </p:pic>
      <p:sp>
        <p:nvSpPr>
          <p:cNvPr id="6" name="Object 5"/>
          <p:cNvSpPr txBox="1"/>
          <p:nvPr/>
        </p:nvSpPr>
        <p:spPr>
          <a:xfrm>
            <a:off x="14122399" y="8318798"/>
            <a:ext cx="23317200" cy="4261841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1028700" lvl="2" indent="-342900">
              <a:lnSpc>
                <a:spcPts val="9400"/>
              </a:lnSpc>
              <a:buSzPct val="100000"/>
              <a:buChar char="•"/>
            </a:pPr>
            <a:r>
              <a:rPr lang="en-US" sz="6300" dirty="0">
                <a:solidFill>
                  <a:srgbClr val="21212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The marketplace helps photographers generate additional revenue by offering prints and merchandise</a:t>
            </a:r>
          </a:p>
          <a:p>
            <a:pPr marL="1028700" lvl="2" indent="-342900">
              <a:lnSpc>
                <a:spcPts val="9400"/>
              </a:lnSpc>
              <a:buSzPct val="100000"/>
              <a:buChar char="•"/>
            </a:pPr>
            <a:r>
              <a:rPr lang="en-US" sz="6300" dirty="0">
                <a:solidFill>
                  <a:srgbClr val="21212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Orders are placed directly through the photographer's website instead of redirecting the client to a third party</a:t>
            </a:r>
          </a:p>
          <a:p>
            <a:pPr marL="1028700" lvl="2" indent="-342900">
              <a:lnSpc>
                <a:spcPts val="9400"/>
              </a:lnSpc>
              <a:buSzPct val="100000"/>
              <a:buChar char="•"/>
            </a:pPr>
            <a:r>
              <a:rPr lang="en-US" sz="6300" dirty="0">
                <a:solidFill>
                  <a:srgbClr val="21212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Agreements are established on the back end for fulfillment with third party vendors, making the process seamless for the photographer and client</a:t>
            </a:r>
            <a:endParaRPr lang="en-US" sz="6600" dirty="0"/>
          </a:p>
        </p:txBody>
      </p:sp>
      <p:sp>
        <p:nvSpPr>
          <p:cNvPr id="7" name="Object 6"/>
          <p:cNvSpPr txBox="1"/>
          <p:nvPr/>
        </p:nvSpPr>
        <p:spPr>
          <a:xfrm>
            <a:off x="18342942" y="3618706"/>
            <a:ext cx="19964400" cy="127000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11800"/>
              </a:lnSpc>
              <a:buNone/>
            </a:pPr>
            <a:r>
              <a:rPr lang="en-US" sz="11700" dirty="0">
                <a:solidFill>
                  <a:srgbClr val="212121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Product Ordering</a:t>
            </a:r>
            <a:endParaRPr lang="en-US" sz="9600" dirty="0"/>
          </a:p>
        </p:txBody>
      </p:sp>
      <p:pic>
        <p:nvPicPr>
          <p:cNvPr id="9" name="Object 4" descr="preencoded.png">
            <a:extLst>
              <a:ext uri="{FF2B5EF4-FFF2-40B4-BE49-F238E27FC236}">
                <a16:creationId xmlns:a16="http://schemas.microsoft.com/office/drawing/2014/main" id="{E4EAB1B3-BA75-E144-BCE2-261636AFA8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091" t="53507" r="23682" b="16753"/>
          <a:stretch/>
        </p:blipFill>
        <p:spPr>
          <a:xfrm>
            <a:off x="14935200" y="3184116"/>
            <a:ext cx="2946400" cy="1934950"/>
          </a:xfrm>
          <a:prstGeom prst="rect">
            <a:avLst/>
          </a:prstGeom>
        </p:spPr>
      </p:pic>
      <p:pic>
        <p:nvPicPr>
          <p:cNvPr id="11" name="Picture 10" descr="A picture containing plate&#10;&#10;Description automatically generated">
            <a:extLst>
              <a:ext uri="{FF2B5EF4-FFF2-40B4-BE49-F238E27FC236}">
                <a16:creationId xmlns:a16="http://schemas.microsoft.com/office/drawing/2014/main" id="{EA48708F-8DB2-184D-B171-0736299C43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600" y="1143000"/>
            <a:ext cx="6594451" cy="165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4583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0800000" cy="28575000"/>
          </a:xfrm>
          <a:prstGeom prst="rect">
            <a:avLst/>
          </a:prstGeom>
        </p:spPr>
      </p:pic>
      <p:pic>
        <p:nvPicPr>
          <p:cNvPr id="8" name="Object 1">
            <a:extLst>
              <a:ext uri="{FF2B5EF4-FFF2-40B4-BE49-F238E27FC236}">
                <a16:creationId xmlns:a16="http://schemas.microsoft.com/office/drawing/2014/main" id="{9E5D9B63-04FD-9243-8781-2FC819C13B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466" b="5422"/>
          <a:stretch/>
        </p:blipFill>
        <p:spPr>
          <a:xfrm>
            <a:off x="0" y="-1"/>
            <a:ext cx="50800000" cy="28625915"/>
          </a:xfrm>
          <a:prstGeom prst="rect">
            <a:avLst/>
          </a:prstGeom>
        </p:spPr>
      </p:pic>
      <p:sp>
        <p:nvSpPr>
          <p:cNvPr id="6" name="Object 5"/>
          <p:cNvSpPr txBox="1"/>
          <p:nvPr/>
        </p:nvSpPr>
        <p:spPr>
          <a:xfrm>
            <a:off x="14274799" y="6322019"/>
            <a:ext cx="23317200" cy="34138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1028700" lvl="2" indent="-342900">
              <a:lnSpc>
                <a:spcPts val="9400"/>
              </a:lnSpc>
              <a:buSzPct val="100000"/>
              <a:buChar char="•"/>
            </a:pPr>
            <a:r>
              <a:rPr lang="en-US" sz="6300" dirty="0">
                <a:solidFill>
                  <a:srgbClr val="21212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Online payment ensures photographers are paid timely, avoiding invoicing and past-due headaches</a:t>
            </a:r>
            <a:endParaRPr lang="en-US" sz="6600" dirty="0"/>
          </a:p>
        </p:txBody>
      </p:sp>
      <p:sp>
        <p:nvSpPr>
          <p:cNvPr id="7" name="Object 6"/>
          <p:cNvSpPr txBox="1"/>
          <p:nvPr/>
        </p:nvSpPr>
        <p:spPr>
          <a:xfrm>
            <a:off x="18342942" y="3618706"/>
            <a:ext cx="19964400" cy="127000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11800"/>
              </a:lnSpc>
              <a:buNone/>
            </a:pPr>
            <a:r>
              <a:rPr lang="en-US" sz="11700" dirty="0">
                <a:solidFill>
                  <a:srgbClr val="212121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Payment Manager</a:t>
            </a:r>
            <a:endParaRPr lang="en-US" sz="9600" dirty="0"/>
          </a:p>
        </p:txBody>
      </p:sp>
      <p:pic>
        <p:nvPicPr>
          <p:cNvPr id="10" name="Object 4" descr="preencoded.png">
            <a:extLst>
              <a:ext uri="{FF2B5EF4-FFF2-40B4-BE49-F238E27FC236}">
                <a16:creationId xmlns:a16="http://schemas.microsoft.com/office/drawing/2014/main" id="{638AEEC0-F588-3C41-885A-D095905317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112" t="48864" r="25638" b="10711"/>
          <a:stretch/>
        </p:blipFill>
        <p:spPr>
          <a:xfrm>
            <a:off x="14731999" y="2959298"/>
            <a:ext cx="2589543" cy="2588815"/>
          </a:xfrm>
          <a:prstGeom prst="rect">
            <a:avLst/>
          </a:prstGeom>
        </p:spPr>
      </p:pic>
      <p:pic>
        <p:nvPicPr>
          <p:cNvPr id="11" name="Picture 10" descr="A picture containing plate&#10;&#10;Description automatically generated">
            <a:extLst>
              <a:ext uri="{FF2B5EF4-FFF2-40B4-BE49-F238E27FC236}">
                <a16:creationId xmlns:a16="http://schemas.microsoft.com/office/drawing/2014/main" id="{2C2E66F7-8090-984F-B626-CEF2706F2F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600" y="1143000"/>
            <a:ext cx="6594451" cy="165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1722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0800000" cy="28575000"/>
          </a:xfrm>
          <a:prstGeom prst="rect">
            <a:avLst/>
          </a:prstGeom>
        </p:spPr>
      </p:pic>
      <p:pic>
        <p:nvPicPr>
          <p:cNvPr id="8" name="Object 1">
            <a:extLst>
              <a:ext uri="{FF2B5EF4-FFF2-40B4-BE49-F238E27FC236}">
                <a16:creationId xmlns:a16="http://schemas.microsoft.com/office/drawing/2014/main" id="{9E5D9B63-04FD-9243-8781-2FC819C13B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466" b="5422"/>
          <a:stretch/>
        </p:blipFill>
        <p:spPr>
          <a:xfrm>
            <a:off x="0" y="-1"/>
            <a:ext cx="50800000" cy="28625915"/>
          </a:xfrm>
          <a:prstGeom prst="rect">
            <a:avLst/>
          </a:prstGeom>
        </p:spPr>
      </p:pic>
      <p:sp>
        <p:nvSpPr>
          <p:cNvPr id="6" name="Object 5"/>
          <p:cNvSpPr txBox="1"/>
          <p:nvPr/>
        </p:nvSpPr>
        <p:spPr>
          <a:xfrm>
            <a:off x="14274799" y="6322019"/>
            <a:ext cx="23317200" cy="34138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1028700" lvl="2" indent="-342900">
              <a:lnSpc>
                <a:spcPts val="9400"/>
              </a:lnSpc>
              <a:buSzPct val="100000"/>
              <a:buChar char="•"/>
            </a:pPr>
            <a:r>
              <a:rPr lang="en-US" sz="6300" dirty="0">
                <a:solidFill>
                  <a:srgbClr val="21212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Proofs are saved on a cloud computing site to prevent the nightmare loss of intellectual property</a:t>
            </a:r>
          </a:p>
          <a:p>
            <a:pPr marL="1028700" lvl="2" indent="-342900">
              <a:lnSpc>
                <a:spcPts val="9400"/>
              </a:lnSpc>
              <a:buSzPct val="100000"/>
              <a:buChar char="•"/>
            </a:pPr>
            <a:r>
              <a:rPr lang="en-US" sz="6300" dirty="0">
                <a:solidFill>
                  <a:srgbClr val="212121"/>
                </a:solidFill>
                <a:latin typeface="Arial" pitchFamily="34" charset="0"/>
                <a:cs typeface="Arial" pitchFamily="34" charset="-120"/>
              </a:rPr>
              <a:t>Saves large camera raw files and client proofs in secondary location (e.g. Dropbox, Rackspace)</a:t>
            </a:r>
            <a:endParaRPr lang="en-US" sz="6600" dirty="0"/>
          </a:p>
        </p:txBody>
      </p:sp>
      <p:sp>
        <p:nvSpPr>
          <p:cNvPr id="7" name="Object 6"/>
          <p:cNvSpPr txBox="1"/>
          <p:nvPr/>
        </p:nvSpPr>
        <p:spPr>
          <a:xfrm>
            <a:off x="18342942" y="3618706"/>
            <a:ext cx="19964400" cy="127000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11800"/>
              </a:lnSpc>
              <a:buNone/>
            </a:pPr>
            <a:r>
              <a:rPr lang="en-US" sz="11700" dirty="0">
                <a:solidFill>
                  <a:srgbClr val="212121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Raw Camera / Proof Backup</a:t>
            </a:r>
            <a:endParaRPr lang="en-US" sz="9600" dirty="0"/>
          </a:p>
        </p:txBody>
      </p:sp>
      <p:pic>
        <p:nvPicPr>
          <p:cNvPr id="9" name="Object 4" descr="preencoded.png">
            <a:extLst>
              <a:ext uri="{FF2B5EF4-FFF2-40B4-BE49-F238E27FC236}">
                <a16:creationId xmlns:a16="http://schemas.microsoft.com/office/drawing/2014/main" id="{92F7B128-4E71-BB47-9371-799A610238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373" t="51275" r="25398" b="7649"/>
          <a:stretch/>
        </p:blipFill>
        <p:spPr>
          <a:xfrm>
            <a:off x="14935200" y="3243758"/>
            <a:ext cx="1968521" cy="2019896"/>
          </a:xfrm>
          <a:prstGeom prst="rect">
            <a:avLst/>
          </a:prstGeom>
        </p:spPr>
      </p:pic>
      <p:pic>
        <p:nvPicPr>
          <p:cNvPr id="11" name="Picture 10" descr="A picture containing plate&#10;&#10;Description automatically generated">
            <a:extLst>
              <a:ext uri="{FF2B5EF4-FFF2-40B4-BE49-F238E27FC236}">
                <a16:creationId xmlns:a16="http://schemas.microsoft.com/office/drawing/2014/main" id="{39B931A9-E4E8-1E44-BCC5-9A5B8BD93D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600" y="1143000"/>
            <a:ext cx="6594451" cy="165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4575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0800000" cy="28575000"/>
          </a:xfrm>
          <a:prstGeom prst="rect">
            <a:avLst/>
          </a:prstGeom>
        </p:spPr>
      </p:pic>
      <p:pic>
        <p:nvPicPr>
          <p:cNvPr id="8" name="Object 1">
            <a:extLst>
              <a:ext uri="{FF2B5EF4-FFF2-40B4-BE49-F238E27FC236}">
                <a16:creationId xmlns:a16="http://schemas.microsoft.com/office/drawing/2014/main" id="{9E5D9B63-04FD-9243-8781-2FC819C13B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466" b="5422"/>
          <a:stretch/>
        </p:blipFill>
        <p:spPr>
          <a:xfrm>
            <a:off x="0" y="-1"/>
            <a:ext cx="50800000" cy="28625915"/>
          </a:xfrm>
          <a:prstGeom prst="rect">
            <a:avLst/>
          </a:prstGeom>
        </p:spPr>
      </p:pic>
      <p:sp>
        <p:nvSpPr>
          <p:cNvPr id="6" name="Object 5"/>
          <p:cNvSpPr txBox="1"/>
          <p:nvPr/>
        </p:nvSpPr>
        <p:spPr>
          <a:xfrm>
            <a:off x="14274799" y="7795219"/>
            <a:ext cx="23317200" cy="34138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1028700" lvl="2" indent="-342900">
              <a:lnSpc>
                <a:spcPts val="9400"/>
              </a:lnSpc>
              <a:buSzPct val="100000"/>
              <a:buChar char="•"/>
            </a:pPr>
            <a:r>
              <a:rPr lang="en-US" sz="6300" dirty="0">
                <a:solidFill>
                  <a:srgbClr val="21212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AI learns photographer and client preferences to improve:</a:t>
            </a:r>
          </a:p>
          <a:p>
            <a:pPr marL="1028700" lvl="2" indent="-342900">
              <a:lnSpc>
                <a:spcPts val="9400"/>
              </a:lnSpc>
              <a:buSzPct val="100000"/>
              <a:buChar char="•"/>
            </a:pPr>
            <a:r>
              <a:rPr lang="en-US" sz="6300" dirty="0">
                <a:solidFill>
                  <a:srgbClr val="21212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Selecting photographs for proof galleries</a:t>
            </a:r>
          </a:p>
          <a:p>
            <a:pPr marL="1028700" lvl="2" indent="-342900">
              <a:lnSpc>
                <a:spcPts val="9400"/>
              </a:lnSpc>
              <a:buSzPct val="100000"/>
              <a:buChar char="•"/>
            </a:pPr>
            <a:r>
              <a:rPr lang="en-US" sz="6300" dirty="0">
                <a:solidFill>
                  <a:srgbClr val="21212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Packing the right equipment for shoots based on location, weather, and client preferences</a:t>
            </a:r>
          </a:p>
          <a:p>
            <a:pPr marL="1028700" lvl="2" indent="-342900">
              <a:lnSpc>
                <a:spcPts val="9400"/>
              </a:lnSpc>
              <a:buSzPct val="100000"/>
              <a:buChar char="•"/>
            </a:pPr>
            <a:r>
              <a:rPr lang="en-US" sz="6300" dirty="0">
                <a:solidFill>
                  <a:srgbClr val="21212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Recommending education modules to improve business performance</a:t>
            </a:r>
            <a:endParaRPr lang="en-US" sz="6600" dirty="0"/>
          </a:p>
        </p:txBody>
      </p:sp>
      <p:sp>
        <p:nvSpPr>
          <p:cNvPr id="7" name="Object 6"/>
          <p:cNvSpPr txBox="1"/>
          <p:nvPr/>
        </p:nvSpPr>
        <p:spPr>
          <a:xfrm>
            <a:off x="17627599" y="3618706"/>
            <a:ext cx="19964400" cy="127000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11800"/>
              </a:lnSpc>
              <a:buNone/>
            </a:pPr>
            <a:r>
              <a:rPr lang="en-US" sz="11700" dirty="0">
                <a:solidFill>
                  <a:srgbClr val="212121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Artificial Intelligence / Analytics</a:t>
            </a:r>
            <a:endParaRPr lang="en-US" sz="9600" dirty="0"/>
          </a:p>
        </p:txBody>
      </p:sp>
      <p:pic>
        <p:nvPicPr>
          <p:cNvPr id="9" name="Object 4" descr="preencoded.png">
            <a:extLst>
              <a:ext uri="{FF2B5EF4-FFF2-40B4-BE49-F238E27FC236}">
                <a16:creationId xmlns:a16="http://schemas.microsoft.com/office/drawing/2014/main" id="{92F7B128-4E71-BB47-9371-799A610238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373" t="51275" r="25398" b="7649"/>
          <a:stretch/>
        </p:blipFill>
        <p:spPr>
          <a:xfrm>
            <a:off x="14935200" y="3243758"/>
            <a:ext cx="1968521" cy="2019896"/>
          </a:xfrm>
          <a:prstGeom prst="rect">
            <a:avLst/>
          </a:prstGeom>
        </p:spPr>
      </p:pic>
      <p:pic>
        <p:nvPicPr>
          <p:cNvPr id="10" name="Picture 9" descr="A picture containing plate&#10;&#10;Description automatically generated">
            <a:extLst>
              <a:ext uri="{FF2B5EF4-FFF2-40B4-BE49-F238E27FC236}">
                <a16:creationId xmlns:a16="http://schemas.microsoft.com/office/drawing/2014/main" id="{D3977E8F-CF7E-DF4E-A0C0-739BC5E1BA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600" y="1143000"/>
            <a:ext cx="6594451" cy="165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585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0800000" cy="28575000"/>
          </a:xfrm>
          <a:prstGeom prst="rect">
            <a:avLst/>
          </a:prstGeom>
        </p:spPr>
      </p:pic>
      <p:pic>
        <p:nvPicPr>
          <p:cNvPr id="8" name="Object 1">
            <a:extLst>
              <a:ext uri="{FF2B5EF4-FFF2-40B4-BE49-F238E27FC236}">
                <a16:creationId xmlns:a16="http://schemas.microsoft.com/office/drawing/2014/main" id="{9E5D9B63-04FD-9243-8781-2FC819C13B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466" b="5422"/>
          <a:stretch/>
        </p:blipFill>
        <p:spPr>
          <a:xfrm>
            <a:off x="0" y="-1"/>
            <a:ext cx="50800000" cy="28625915"/>
          </a:xfrm>
          <a:prstGeom prst="rect">
            <a:avLst/>
          </a:prstGeom>
        </p:spPr>
      </p:pic>
      <p:sp>
        <p:nvSpPr>
          <p:cNvPr id="6" name="Object 5"/>
          <p:cNvSpPr txBox="1"/>
          <p:nvPr/>
        </p:nvSpPr>
        <p:spPr>
          <a:xfrm>
            <a:off x="14274799" y="8888412"/>
            <a:ext cx="23317200" cy="34138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1028700" lvl="2" indent="-342900">
              <a:lnSpc>
                <a:spcPts val="9400"/>
              </a:lnSpc>
              <a:buSzPct val="100000"/>
              <a:buChar char="•"/>
            </a:pPr>
            <a:r>
              <a:rPr lang="en-US" sz="6300" dirty="0">
                <a:solidFill>
                  <a:srgbClr val="21212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Real-world, photographer-specific training to improve business outcomes</a:t>
            </a:r>
          </a:p>
          <a:p>
            <a:pPr marL="1028700" lvl="2" indent="-342900">
              <a:lnSpc>
                <a:spcPts val="9400"/>
              </a:lnSpc>
              <a:buSzPct val="100000"/>
              <a:buChar char="•"/>
            </a:pPr>
            <a:r>
              <a:rPr lang="en-US" sz="6300" dirty="0">
                <a:solidFill>
                  <a:srgbClr val="21212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Access to content for professional and business development (e.g. financial literacy)</a:t>
            </a:r>
          </a:p>
          <a:p>
            <a:pPr marL="1028700" lvl="2" indent="-342900">
              <a:lnSpc>
                <a:spcPts val="9400"/>
              </a:lnSpc>
              <a:buSzPct val="100000"/>
              <a:buChar char="•"/>
            </a:pPr>
            <a:r>
              <a:rPr lang="en-US" sz="6300" dirty="0">
                <a:solidFill>
                  <a:srgbClr val="21212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Pricing for profit</a:t>
            </a:r>
          </a:p>
          <a:p>
            <a:pPr marL="1028700" lvl="2" indent="-342900">
              <a:lnSpc>
                <a:spcPts val="9400"/>
              </a:lnSpc>
              <a:buSzPct val="100000"/>
              <a:buChar char="•"/>
            </a:pPr>
            <a:r>
              <a:rPr lang="en-US" sz="6300" dirty="0">
                <a:solidFill>
                  <a:srgbClr val="21212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Marketing</a:t>
            </a:r>
          </a:p>
          <a:p>
            <a:pPr marL="1028700" lvl="2" indent="-342900">
              <a:lnSpc>
                <a:spcPts val="9400"/>
              </a:lnSpc>
              <a:buSzPct val="100000"/>
              <a:buChar char="•"/>
            </a:pPr>
            <a:r>
              <a:rPr lang="en-US" sz="6300" dirty="0">
                <a:solidFill>
                  <a:srgbClr val="21212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Customer service</a:t>
            </a:r>
          </a:p>
          <a:p>
            <a:pPr marL="1028700" lvl="2" indent="-342900">
              <a:lnSpc>
                <a:spcPts val="9400"/>
              </a:lnSpc>
              <a:buSzPct val="100000"/>
              <a:buChar char="•"/>
            </a:pPr>
            <a:r>
              <a:rPr lang="en-US" sz="6300" dirty="0">
                <a:solidFill>
                  <a:srgbClr val="21212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Communications</a:t>
            </a:r>
            <a:endParaRPr lang="en-US" sz="6600" dirty="0"/>
          </a:p>
        </p:txBody>
      </p:sp>
      <p:sp>
        <p:nvSpPr>
          <p:cNvPr id="7" name="Object 6"/>
          <p:cNvSpPr txBox="1"/>
          <p:nvPr/>
        </p:nvSpPr>
        <p:spPr>
          <a:xfrm>
            <a:off x="17627599" y="3618706"/>
            <a:ext cx="19964400" cy="127000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11800"/>
              </a:lnSpc>
              <a:buNone/>
            </a:pPr>
            <a:r>
              <a:rPr lang="en-US" sz="11700" dirty="0">
                <a:solidFill>
                  <a:srgbClr val="212121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Educational Platform</a:t>
            </a:r>
            <a:endParaRPr lang="en-US" sz="9600" dirty="0"/>
          </a:p>
        </p:txBody>
      </p:sp>
      <p:pic>
        <p:nvPicPr>
          <p:cNvPr id="10" name="Object 4" descr="preencoded.png">
            <a:extLst>
              <a:ext uri="{FF2B5EF4-FFF2-40B4-BE49-F238E27FC236}">
                <a16:creationId xmlns:a16="http://schemas.microsoft.com/office/drawing/2014/main" id="{03A0D1D6-2382-C746-B716-973E39797C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485" t="58652" r="24033" b="11434"/>
          <a:stretch/>
        </p:blipFill>
        <p:spPr>
          <a:xfrm>
            <a:off x="14274799" y="3237706"/>
            <a:ext cx="2598615" cy="2032000"/>
          </a:xfrm>
          <a:prstGeom prst="rect">
            <a:avLst/>
          </a:prstGeom>
        </p:spPr>
      </p:pic>
      <p:pic>
        <p:nvPicPr>
          <p:cNvPr id="11" name="Picture 10" descr="A picture containing plate&#10;&#10;Description automatically generated">
            <a:extLst>
              <a:ext uri="{FF2B5EF4-FFF2-40B4-BE49-F238E27FC236}">
                <a16:creationId xmlns:a16="http://schemas.microsoft.com/office/drawing/2014/main" id="{E5A362D0-02B7-F94A-B5AC-23DAFDE52C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600" y="1143000"/>
            <a:ext cx="6594451" cy="165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1778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0800000" cy="28575000"/>
          </a:xfrm>
          <a:prstGeom prst="rect">
            <a:avLst/>
          </a:prstGeom>
        </p:spPr>
      </p:pic>
      <p:pic>
        <p:nvPicPr>
          <p:cNvPr id="8" name="Object 1">
            <a:extLst>
              <a:ext uri="{FF2B5EF4-FFF2-40B4-BE49-F238E27FC236}">
                <a16:creationId xmlns:a16="http://schemas.microsoft.com/office/drawing/2014/main" id="{9E5D9B63-04FD-9243-8781-2FC819C13B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466" b="5422"/>
          <a:stretch/>
        </p:blipFill>
        <p:spPr>
          <a:xfrm>
            <a:off x="0" y="-1"/>
            <a:ext cx="50800000" cy="28625915"/>
          </a:xfrm>
          <a:prstGeom prst="rect">
            <a:avLst/>
          </a:prstGeom>
        </p:spPr>
      </p:pic>
      <p:sp>
        <p:nvSpPr>
          <p:cNvPr id="6" name="Object 5"/>
          <p:cNvSpPr txBox="1"/>
          <p:nvPr/>
        </p:nvSpPr>
        <p:spPr>
          <a:xfrm>
            <a:off x="14274799" y="6400800"/>
            <a:ext cx="23317200" cy="5901432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1028700" lvl="2" indent="-342900">
              <a:lnSpc>
                <a:spcPts val="9400"/>
              </a:lnSpc>
              <a:buSzPct val="100000"/>
              <a:buChar char="•"/>
            </a:pPr>
            <a:r>
              <a:rPr lang="en-US" sz="6300" dirty="0">
                <a:solidFill>
                  <a:srgbClr val="21212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Tools necessary for running a business are integrated for easy access</a:t>
            </a:r>
          </a:p>
          <a:p>
            <a:pPr marL="1028700" lvl="2" indent="-342900">
              <a:lnSpc>
                <a:spcPts val="9400"/>
              </a:lnSpc>
              <a:buSzPct val="100000"/>
              <a:buChar char="•"/>
            </a:pPr>
            <a:r>
              <a:rPr lang="en-US" sz="6300" dirty="0">
                <a:solidFill>
                  <a:srgbClr val="21212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Accounting applications</a:t>
            </a:r>
          </a:p>
          <a:p>
            <a:pPr marL="1028700" lvl="2" indent="-342900">
              <a:lnSpc>
                <a:spcPts val="9400"/>
              </a:lnSpc>
              <a:buSzPct val="100000"/>
              <a:buChar char="•"/>
            </a:pPr>
            <a:r>
              <a:rPr lang="en-US" sz="6300" dirty="0">
                <a:solidFill>
                  <a:srgbClr val="21212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Legal help</a:t>
            </a:r>
          </a:p>
          <a:p>
            <a:pPr marL="1028700" lvl="2" indent="-342900">
              <a:lnSpc>
                <a:spcPts val="9400"/>
              </a:lnSpc>
              <a:buSzPct val="100000"/>
              <a:buChar char="•"/>
            </a:pPr>
            <a:r>
              <a:rPr lang="en-US" sz="6300" dirty="0">
                <a:solidFill>
                  <a:srgbClr val="21212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Tax planning and preparation</a:t>
            </a:r>
            <a:endParaRPr lang="en-US" sz="6600" dirty="0"/>
          </a:p>
        </p:txBody>
      </p:sp>
      <p:sp>
        <p:nvSpPr>
          <p:cNvPr id="7" name="Object 6"/>
          <p:cNvSpPr txBox="1"/>
          <p:nvPr/>
        </p:nvSpPr>
        <p:spPr>
          <a:xfrm>
            <a:off x="17627599" y="3618706"/>
            <a:ext cx="19964400" cy="127000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11800"/>
              </a:lnSpc>
              <a:buNone/>
            </a:pPr>
            <a:r>
              <a:rPr lang="en-US" sz="11700" dirty="0">
                <a:solidFill>
                  <a:srgbClr val="212121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Business / Admin Tools</a:t>
            </a:r>
            <a:endParaRPr lang="en-US" sz="9600" dirty="0"/>
          </a:p>
        </p:txBody>
      </p:sp>
      <p:pic>
        <p:nvPicPr>
          <p:cNvPr id="11" name="Picture 10" descr="A picture containing plate&#10;&#10;Description automatically generated">
            <a:extLst>
              <a:ext uri="{FF2B5EF4-FFF2-40B4-BE49-F238E27FC236}">
                <a16:creationId xmlns:a16="http://schemas.microsoft.com/office/drawing/2014/main" id="{52BEEB71-588B-B44A-9A5B-AFBA90C895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600" y="1143000"/>
            <a:ext cx="6594451" cy="1658310"/>
          </a:xfrm>
          <a:prstGeom prst="rect">
            <a:avLst/>
          </a:prstGeom>
        </p:spPr>
      </p:pic>
      <p:pic>
        <p:nvPicPr>
          <p:cNvPr id="12" name="Object 8" descr="preencoded.png">
            <a:extLst>
              <a:ext uri="{FF2B5EF4-FFF2-40B4-BE49-F238E27FC236}">
                <a16:creationId xmlns:a16="http://schemas.microsoft.com/office/drawing/2014/main" id="{26E685E8-9C90-C740-BF96-704235D4F4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20120" y="3424551"/>
            <a:ext cx="1658310" cy="165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2212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0800000" cy="28575000"/>
          </a:xfrm>
          <a:prstGeom prst="rect">
            <a:avLst/>
          </a:prstGeom>
        </p:spPr>
      </p:pic>
      <p:pic>
        <p:nvPicPr>
          <p:cNvPr id="8" name="Object 1">
            <a:extLst>
              <a:ext uri="{FF2B5EF4-FFF2-40B4-BE49-F238E27FC236}">
                <a16:creationId xmlns:a16="http://schemas.microsoft.com/office/drawing/2014/main" id="{9E5D9B63-04FD-9243-8781-2FC819C13B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466" b="5422"/>
          <a:stretch/>
        </p:blipFill>
        <p:spPr>
          <a:xfrm>
            <a:off x="0" y="-1"/>
            <a:ext cx="50800000" cy="28625915"/>
          </a:xfrm>
          <a:prstGeom prst="rect">
            <a:avLst/>
          </a:prstGeom>
        </p:spPr>
      </p:pic>
      <p:sp>
        <p:nvSpPr>
          <p:cNvPr id="6" name="Object 5"/>
          <p:cNvSpPr txBox="1"/>
          <p:nvPr/>
        </p:nvSpPr>
        <p:spPr>
          <a:xfrm>
            <a:off x="14274799" y="7061200"/>
            <a:ext cx="23317200" cy="5901432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1028700" lvl="2" indent="-342900">
              <a:lnSpc>
                <a:spcPts val="9400"/>
              </a:lnSpc>
              <a:buSzPct val="100000"/>
              <a:buChar char="•"/>
            </a:pPr>
            <a:r>
              <a:rPr lang="en-US" sz="6300" dirty="0">
                <a:solidFill>
                  <a:srgbClr val="21212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Automated emails that take the marketing headache away</a:t>
            </a:r>
          </a:p>
          <a:p>
            <a:pPr marL="1028700" lvl="2" indent="-342900">
              <a:lnSpc>
                <a:spcPts val="9400"/>
              </a:lnSpc>
              <a:buSzPct val="100000"/>
              <a:buChar char="•"/>
            </a:pPr>
            <a:r>
              <a:rPr lang="en-US" sz="6300" dirty="0">
                <a:solidFill>
                  <a:srgbClr val="21212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Reminders to order prints and merchandise</a:t>
            </a:r>
          </a:p>
          <a:p>
            <a:pPr marL="1028700" lvl="2" indent="-342900">
              <a:lnSpc>
                <a:spcPts val="9400"/>
              </a:lnSpc>
              <a:buSzPct val="100000"/>
              <a:buChar char="•"/>
            </a:pPr>
            <a:r>
              <a:rPr lang="en-US" sz="6300" dirty="0">
                <a:solidFill>
                  <a:srgbClr val="21212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Advance scheduling reminders before holidays, birthdays, back-to-school, etc.</a:t>
            </a:r>
          </a:p>
          <a:p>
            <a:pPr marL="1028700" lvl="2" indent="-342900">
              <a:lnSpc>
                <a:spcPts val="9400"/>
              </a:lnSpc>
              <a:buSzPct val="100000"/>
              <a:buChar char="•"/>
            </a:pPr>
            <a:r>
              <a:rPr lang="en-US" sz="6300" dirty="0">
                <a:solidFill>
                  <a:srgbClr val="21212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Strategic campaigns to increase business</a:t>
            </a:r>
          </a:p>
          <a:p>
            <a:pPr marL="1028700" lvl="2" indent="-342900">
              <a:lnSpc>
                <a:spcPts val="9400"/>
              </a:lnSpc>
              <a:buSzPct val="100000"/>
              <a:buChar char="•"/>
            </a:pPr>
            <a:r>
              <a:rPr lang="en-US" sz="6300" dirty="0">
                <a:solidFill>
                  <a:srgbClr val="21212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Simplified linking to social media and blogs</a:t>
            </a:r>
          </a:p>
          <a:p>
            <a:pPr marL="1028700" lvl="2" indent="-342900">
              <a:lnSpc>
                <a:spcPts val="9400"/>
              </a:lnSpc>
              <a:buSzPct val="100000"/>
              <a:buChar char="•"/>
            </a:pPr>
            <a:r>
              <a:rPr lang="en-US" sz="6300" dirty="0">
                <a:solidFill>
                  <a:srgbClr val="21212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Social media planning tool</a:t>
            </a:r>
            <a:endParaRPr lang="en-US" sz="6600" dirty="0"/>
          </a:p>
        </p:txBody>
      </p:sp>
      <p:sp>
        <p:nvSpPr>
          <p:cNvPr id="7" name="Object 6"/>
          <p:cNvSpPr txBox="1"/>
          <p:nvPr/>
        </p:nvSpPr>
        <p:spPr>
          <a:xfrm>
            <a:off x="17627599" y="3618706"/>
            <a:ext cx="19964400" cy="127000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11800"/>
              </a:lnSpc>
              <a:buNone/>
            </a:pPr>
            <a:r>
              <a:rPr lang="en-US" sz="11700" dirty="0">
                <a:solidFill>
                  <a:srgbClr val="212121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Marketing</a:t>
            </a:r>
            <a:endParaRPr lang="en-US" sz="9600" dirty="0"/>
          </a:p>
        </p:txBody>
      </p:sp>
      <p:pic>
        <p:nvPicPr>
          <p:cNvPr id="10" name="Picture 9" descr="A picture containing plate&#10;&#10;Description automatically generated">
            <a:extLst>
              <a:ext uri="{FF2B5EF4-FFF2-40B4-BE49-F238E27FC236}">
                <a16:creationId xmlns:a16="http://schemas.microsoft.com/office/drawing/2014/main" id="{258E7600-4802-F641-ABC2-10CC3A6006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600" y="1143000"/>
            <a:ext cx="6594451" cy="1658310"/>
          </a:xfrm>
          <a:prstGeom prst="rect">
            <a:avLst/>
          </a:prstGeom>
        </p:spPr>
      </p:pic>
      <p:pic>
        <p:nvPicPr>
          <p:cNvPr id="11" name="Object 7" descr="preencoded.png">
            <a:extLst>
              <a:ext uri="{FF2B5EF4-FFF2-40B4-BE49-F238E27FC236}">
                <a16:creationId xmlns:a16="http://schemas.microsoft.com/office/drawing/2014/main" id="{8792D3D8-5CA3-174E-B0C9-AA1CE0947B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22870" y="3424551"/>
            <a:ext cx="1081506" cy="165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0136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3"/>
          <p:cNvPicPr>
            <a:picLocks noChangeAspect="1"/>
          </p:cNvPicPr>
          <p:nvPr/>
        </p:nvPicPr>
        <p:blipFill rotWithShape="1">
          <a:blip r:embed="rId3"/>
          <a:srcRect t="9803" b="7022"/>
          <a:stretch/>
        </p:blipFill>
        <p:spPr>
          <a:xfrm>
            <a:off x="-28163" y="0"/>
            <a:ext cx="50653125" cy="28575000"/>
          </a:xfrm>
          <a:prstGeom prst="rect">
            <a:avLst/>
          </a:prstGeom>
        </p:spPr>
      </p:pic>
      <p:sp>
        <p:nvSpPr>
          <p:cNvPr id="7" name="Object 6"/>
          <p:cNvSpPr txBox="1"/>
          <p:nvPr/>
        </p:nvSpPr>
        <p:spPr>
          <a:xfrm>
            <a:off x="30886400" y="2801310"/>
            <a:ext cx="18230106" cy="280670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r">
              <a:buNone/>
            </a:pPr>
            <a:r>
              <a:rPr lang="en-US" sz="11700" dirty="0">
                <a:latin typeface="Avenir Book" panose="02000503020000020003" pitchFamily="2" charset="0"/>
                <a:ea typeface="Arimo" pitchFamily="34" charset="-122"/>
                <a:cs typeface="Arimo" pitchFamily="34" charset="-120"/>
              </a:rPr>
              <a:t>Photographers Struggle with Running their Business</a:t>
            </a:r>
            <a:endParaRPr lang="en-US" dirty="0">
              <a:latin typeface="Avenir Book" panose="02000503020000020003" pitchFamily="2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D0AD4FF-6E6F-F245-A0A7-D7D7EEF21553}"/>
              </a:ext>
            </a:extLst>
          </p:cNvPr>
          <p:cNvSpPr/>
          <p:nvPr/>
        </p:nvSpPr>
        <p:spPr>
          <a:xfrm>
            <a:off x="863600" y="14287500"/>
            <a:ext cx="13404253" cy="13144500"/>
          </a:xfrm>
          <a:prstGeom prst="ellipse">
            <a:avLst/>
          </a:prstGeom>
          <a:solidFill>
            <a:schemeClr val="bg1">
              <a:alpha val="6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bject 7"/>
          <p:cNvSpPr txBox="1"/>
          <p:nvPr/>
        </p:nvSpPr>
        <p:spPr>
          <a:xfrm>
            <a:off x="2866726" y="21958692"/>
            <a:ext cx="9398000" cy="2570164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buNone/>
            </a:pPr>
            <a:r>
              <a:rPr lang="en-US" sz="7800" dirty="0">
                <a:latin typeface="Arimo" pitchFamily="34" charset="0"/>
                <a:ea typeface="Arimo" pitchFamily="34" charset="-122"/>
                <a:cs typeface="Arimo" pitchFamily="34" charset="-120"/>
              </a:rPr>
              <a:t>of photographers don't make it through the first year. </a:t>
            </a:r>
            <a:endParaRPr lang="en-US" dirty="0"/>
          </a:p>
        </p:txBody>
      </p:sp>
      <p:sp>
        <p:nvSpPr>
          <p:cNvPr id="11" name="Object 7">
            <a:extLst>
              <a:ext uri="{FF2B5EF4-FFF2-40B4-BE49-F238E27FC236}">
                <a16:creationId xmlns:a16="http://schemas.microsoft.com/office/drawing/2014/main" id="{077A8AF4-BD05-5941-A103-6893253BBD55}"/>
              </a:ext>
            </a:extLst>
          </p:cNvPr>
          <p:cNvSpPr txBox="1"/>
          <p:nvPr/>
        </p:nvSpPr>
        <p:spPr>
          <a:xfrm>
            <a:off x="2188072" y="16710420"/>
            <a:ext cx="10914656" cy="4110434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buNone/>
            </a:pPr>
            <a:r>
              <a:rPr lang="en-US" sz="45000" b="1" dirty="0">
                <a:latin typeface="Arimo" pitchFamily="34" charset="0"/>
                <a:ea typeface="Arimo" pitchFamily="34" charset="-122"/>
                <a:cs typeface="Arimo" pitchFamily="34" charset="-120"/>
              </a:rPr>
              <a:t>60%</a:t>
            </a:r>
            <a:endParaRPr lang="en-US" sz="45000" b="1" dirty="0"/>
          </a:p>
        </p:txBody>
      </p:sp>
      <p:pic>
        <p:nvPicPr>
          <p:cNvPr id="12" name="Picture 11" descr="A picture containing plate&#10;&#10;Description automatically generated">
            <a:extLst>
              <a:ext uri="{FF2B5EF4-FFF2-40B4-BE49-F238E27FC236}">
                <a16:creationId xmlns:a16="http://schemas.microsoft.com/office/drawing/2014/main" id="{D9D91CF8-8030-384F-9239-4E0022EEDC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600" y="313845"/>
            <a:ext cx="6594451" cy="165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179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50799999" cy="28575000"/>
          </a:xfrm>
          <a:prstGeom prst="rect">
            <a:avLst/>
          </a:prstGeom>
        </p:spPr>
      </p:pic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18070">
            <a:off x="2850098" y="2385839"/>
            <a:ext cx="10100020" cy="130961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Object 6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70252">
            <a:off x="10796995" y="12978173"/>
            <a:ext cx="10178270" cy="1254108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Object 7"/>
          <p:cNvSpPr txBox="1"/>
          <p:nvPr/>
        </p:nvSpPr>
        <p:spPr>
          <a:xfrm>
            <a:off x="639985" y="26493257"/>
            <a:ext cx="9704784" cy="158750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11800"/>
              </a:lnSpc>
              <a:buNone/>
            </a:pPr>
            <a:r>
              <a:rPr lang="en-US" sz="11700" dirty="0">
                <a:solidFill>
                  <a:srgbClr val="212121"/>
                </a:solidFill>
                <a:latin typeface="Avenir Book" panose="02000503020000020003" pitchFamily="2" charset="0"/>
                <a:ea typeface="Arimo" pitchFamily="34" charset="-122"/>
                <a:cs typeface="Arimo" pitchFamily="34" charset="-120"/>
              </a:rPr>
              <a:t>The Team </a:t>
            </a:r>
            <a:endParaRPr lang="en-US" dirty="0">
              <a:latin typeface="Avenir Book" panose="02000503020000020003" pitchFamily="2" charset="0"/>
            </a:endParaRPr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BA28C1C9-99F5-A24C-8AF9-ADAF185BCE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37271" y="25999013"/>
            <a:ext cx="7722744" cy="1942043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looking, view, mirror, car&#10;&#10;Description automatically generated">
            <a:extLst>
              <a:ext uri="{FF2B5EF4-FFF2-40B4-BE49-F238E27FC236}">
                <a16:creationId xmlns:a16="http://schemas.microsoft.com/office/drawing/2014/main" id="{F4CA3BF1-7BBA-214A-AE2A-DBD0F4E35E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86" r="4298"/>
          <a:stretch/>
        </p:blipFill>
        <p:spPr>
          <a:xfrm>
            <a:off x="-266563" y="-44848"/>
            <a:ext cx="51264879" cy="29051648"/>
          </a:xfrm>
          <a:prstGeom prst="rect">
            <a:avLst/>
          </a:prstGeom>
        </p:spPr>
      </p:pic>
      <p:sp>
        <p:nvSpPr>
          <p:cNvPr id="6" name="Object 5"/>
          <p:cNvSpPr txBox="1"/>
          <p:nvPr/>
        </p:nvSpPr>
        <p:spPr>
          <a:xfrm>
            <a:off x="1479273" y="8942983"/>
            <a:ext cx="21025128" cy="16152217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9400"/>
              </a:lnSpc>
              <a:buNone/>
            </a:pPr>
            <a:r>
              <a:rPr lang="en-US" sz="6300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Professional photographers excel as creatives, but most don’t have the business expertise needed to run their business which can lead to overworking, underpricing, and ultimately burnout.</a:t>
            </a:r>
          </a:p>
          <a:p>
            <a:pPr>
              <a:lnSpc>
                <a:spcPts val="9400"/>
              </a:lnSpc>
              <a:buNone/>
            </a:pPr>
            <a:r>
              <a:rPr lang="en-US" sz="6300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Photo Studio Universe will be the only software that photographers need to successfully run a professional and profitable business so they can love their job and enjoy the creative, personal, and financial freedom they want.
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Object 6"/>
          <p:cNvSpPr txBox="1"/>
          <p:nvPr/>
        </p:nvSpPr>
        <p:spPr>
          <a:xfrm>
            <a:off x="1513396" y="8149233"/>
            <a:ext cx="23886604" cy="158750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11800"/>
              </a:lnSpc>
              <a:buNone/>
            </a:pPr>
            <a:r>
              <a:rPr lang="en-US" sz="11700" dirty="0">
                <a:solidFill>
                  <a:schemeClr val="bg1"/>
                </a:solidFill>
                <a:latin typeface="Avenir Book" panose="02000503020000020003" pitchFamily="2" charset="0"/>
                <a:ea typeface="Arimo" pitchFamily="34" charset="-122"/>
                <a:cs typeface="Arimo" pitchFamily="34" charset="-120"/>
              </a:rPr>
              <a:t>Mission</a:t>
            </a:r>
            <a:endParaRPr lang="en-US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pic>
        <p:nvPicPr>
          <p:cNvPr id="9" name="Picture 8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CABD93BB-F25B-0149-A592-84E879DFF2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159" y="1455575"/>
            <a:ext cx="6255117" cy="157297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 rotWithShape="1">
          <a:blip r:embed="rId3"/>
          <a:srcRect l="12535" r="12967"/>
          <a:stretch/>
        </p:blipFill>
        <p:spPr>
          <a:xfrm>
            <a:off x="-130432" y="0"/>
            <a:ext cx="50940450" cy="29057600"/>
          </a:xfrm>
          <a:prstGeom prst="rect">
            <a:avLst/>
          </a:prstGeom>
        </p:spPr>
      </p:pic>
      <p:sp>
        <p:nvSpPr>
          <p:cNvPr id="6" name="Object 5"/>
          <p:cNvSpPr txBox="1"/>
          <p:nvPr/>
        </p:nvSpPr>
        <p:spPr>
          <a:xfrm>
            <a:off x="863600" y="4023124"/>
            <a:ext cx="34391600" cy="1680606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9400"/>
              </a:lnSpc>
              <a:buNone/>
            </a:pPr>
            <a:r>
              <a:rPr lang="en-US" sz="6300" dirty="0">
                <a:solidFill>
                  <a:srgbClr val="21212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Photo Studio Universe is on the desktop of every professional photographer.</a:t>
            </a:r>
          </a:p>
          <a:p>
            <a:pPr>
              <a:lnSpc>
                <a:spcPts val="9400"/>
              </a:lnSpc>
              <a:buNone/>
            </a:pPr>
            <a:r>
              <a:rPr lang="en-US" sz="6300" dirty="0">
                <a:solidFill>
                  <a:srgbClr val="21212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Photographers get the support they need to achieve personal, creative, and financial freedom.</a:t>
            </a:r>
          </a:p>
          <a:p>
            <a:pPr>
              <a:lnSpc>
                <a:spcPts val="9400"/>
              </a:lnSpc>
              <a:buNone/>
            </a:pPr>
            <a:r>
              <a:rPr lang="en-US" sz="6300" dirty="0">
                <a:solidFill>
                  <a:srgbClr val="21212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Professional photography becomes a viable career option for dreamers.</a:t>
            </a:r>
          </a:p>
          <a:p>
            <a:pPr>
              <a:lnSpc>
                <a:spcPts val="9400"/>
              </a:lnSpc>
              <a:buNone/>
            </a:pPr>
            <a:endParaRPr lang="en-US" sz="6300" dirty="0">
              <a:solidFill>
                <a:srgbClr val="212121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>
              <a:lnSpc>
                <a:spcPts val="9400"/>
              </a:lnSpc>
            </a:pPr>
            <a:r>
              <a:rPr lang="en-US" sz="6300" dirty="0">
                <a:solidFill>
                  <a:srgbClr val="21212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Photographers are energized to spend more time doing what they love: </a:t>
            </a:r>
          </a:p>
          <a:p>
            <a:pPr>
              <a:lnSpc>
                <a:spcPts val="9400"/>
              </a:lnSpc>
            </a:pPr>
            <a:r>
              <a:rPr lang="en-US" sz="6300" dirty="0">
                <a:solidFill>
                  <a:srgbClr val="21212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photographing weddings, babies, families, etc.</a:t>
            </a:r>
          </a:p>
          <a:p>
            <a:pPr>
              <a:lnSpc>
                <a:spcPts val="9400"/>
              </a:lnSpc>
            </a:pPr>
            <a:r>
              <a:rPr lang="en-US" sz="6300" dirty="0">
                <a:solidFill>
                  <a:srgbClr val="21212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Consumers search for photographers on this platform because of its </a:t>
            </a:r>
          </a:p>
          <a:p>
            <a:pPr>
              <a:lnSpc>
                <a:spcPts val="9400"/>
              </a:lnSpc>
            </a:pPr>
            <a:r>
              <a:rPr lang="en-US" sz="6300" dirty="0">
                <a:solidFill>
                  <a:srgbClr val="21212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exceptional reputation.</a:t>
            </a:r>
          </a:p>
          <a:p>
            <a:pPr>
              <a:lnSpc>
                <a:spcPts val="9400"/>
              </a:lnSpc>
            </a:pPr>
            <a:r>
              <a:rPr lang="en-US" sz="8800" dirty="0">
                <a:solidFill>
                  <a:srgbClr val="21212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An engaged community of </a:t>
            </a:r>
          </a:p>
          <a:p>
            <a:pPr>
              <a:lnSpc>
                <a:spcPts val="9400"/>
              </a:lnSpc>
            </a:pPr>
            <a:r>
              <a:rPr lang="en-US" sz="8800" dirty="0">
                <a:solidFill>
                  <a:srgbClr val="21212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professional photographers is created.
</a:t>
            </a:r>
            <a:endParaRPr lang="en-US" sz="8800" dirty="0"/>
          </a:p>
          <a:p>
            <a:pPr>
              <a:lnSpc>
                <a:spcPts val="9400"/>
              </a:lnSpc>
              <a:buNone/>
            </a:pPr>
            <a:r>
              <a:rPr lang="en-US" sz="6300" dirty="0">
                <a:solidFill>
                  <a:srgbClr val="21212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dirty="0"/>
          </a:p>
        </p:txBody>
      </p:sp>
      <p:sp>
        <p:nvSpPr>
          <p:cNvPr id="7" name="Object 6"/>
          <p:cNvSpPr txBox="1"/>
          <p:nvPr/>
        </p:nvSpPr>
        <p:spPr>
          <a:xfrm>
            <a:off x="863600" y="1217812"/>
            <a:ext cx="35442178" cy="158750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11800"/>
              </a:lnSpc>
              <a:buNone/>
            </a:pPr>
            <a:r>
              <a:rPr lang="en-US" sz="11700" dirty="0">
                <a:latin typeface="Avenir Book" panose="02000503020000020003" pitchFamily="2" charset="0"/>
                <a:ea typeface="Arimo" pitchFamily="34" charset="-122"/>
                <a:cs typeface="Arimo" pitchFamily="34" charset="-120"/>
              </a:rPr>
              <a:t>Vision</a:t>
            </a:r>
            <a:endParaRPr lang="en-US" dirty="0">
              <a:latin typeface="Avenir Book" panose="02000503020000020003" pitchFamily="2" charset="0"/>
            </a:endParaRPr>
          </a:p>
        </p:txBody>
      </p:sp>
      <p:pic>
        <p:nvPicPr>
          <p:cNvPr id="10" name="Picture 9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F1D93153-0873-8F41-8A18-40F8B39304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23759" y="26245975"/>
            <a:ext cx="6255117" cy="157297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object, small, table, sitting&#10;&#10;Description automatically generated">
            <a:extLst>
              <a:ext uri="{FF2B5EF4-FFF2-40B4-BE49-F238E27FC236}">
                <a16:creationId xmlns:a16="http://schemas.microsoft.com/office/drawing/2014/main" id="{A73DE2D1-6564-2C4F-B83D-DEF0BD3E38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589" r="3598"/>
          <a:stretch/>
        </p:blipFill>
        <p:spPr>
          <a:xfrm>
            <a:off x="223454" y="725951"/>
            <a:ext cx="50576546" cy="27638463"/>
          </a:xfrm>
          <a:prstGeom prst="rect">
            <a:avLst/>
          </a:prstGeom>
        </p:spPr>
      </p:pic>
      <p:sp>
        <p:nvSpPr>
          <p:cNvPr id="6" name="Object 35">
            <a:extLst>
              <a:ext uri="{FF2B5EF4-FFF2-40B4-BE49-F238E27FC236}">
                <a16:creationId xmlns:a16="http://schemas.microsoft.com/office/drawing/2014/main" id="{5B025723-6380-A648-9E29-B9A76CF18695}"/>
              </a:ext>
            </a:extLst>
          </p:cNvPr>
          <p:cNvSpPr txBox="1"/>
          <p:nvPr/>
        </p:nvSpPr>
        <p:spPr>
          <a:xfrm>
            <a:off x="30499484" y="1331317"/>
            <a:ext cx="19081316" cy="1289844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r">
              <a:buNone/>
            </a:pPr>
            <a:r>
              <a:rPr lang="en-US" sz="9800" dirty="0">
                <a:solidFill>
                  <a:srgbClr val="212121"/>
                </a:solidFill>
                <a:latin typeface="Avenir Book" panose="02000503020000020003" pitchFamily="2" charset="0"/>
                <a:ea typeface="Arimo" pitchFamily="34" charset="-122"/>
                <a:cs typeface="Arimo" pitchFamily="34" charset="-120"/>
              </a:rPr>
              <a:t>The Market</a:t>
            </a:r>
            <a:endParaRPr lang="en-US" dirty="0">
              <a:latin typeface="Avenir Book" panose="02000503020000020003" pitchFamily="2" charset="0"/>
            </a:endParaRP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BCE407C3-8F61-BF41-9E5E-06DA22A504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1331317"/>
            <a:ext cx="7416800" cy="18651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18367C2-4107-5647-ABF4-49CECA473AC0}"/>
              </a:ext>
            </a:extLst>
          </p:cNvPr>
          <p:cNvSpPr txBox="1"/>
          <p:nvPr/>
        </p:nvSpPr>
        <p:spPr>
          <a:xfrm>
            <a:off x="1320800" y="14287500"/>
            <a:ext cx="8483600" cy="46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US PHOTOGRAPHY INDUSTRY</a:t>
            </a:r>
          </a:p>
          <a:p>
            <a:pPr algn="ctr"/>
            <a:r>
              <a:rPr lang="en-US" sz="17500" b="1" dirty="0">
                <a:solidFill>
                  <a:schemeClr val="bg1"/>
                </a:solidFill>
              </a:rPr>
              <a:t>$10.5B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505116-D7F9-BC45-96C5-030CC8348B1A}"/>
              </a:ext>
            </a:extLst>
          </p:cNvPr>
          <p:cNvSpPr txBox="1"/>
          <p:nvPr/>
        </p:nvSpPr>
        <p:spPr>
          <a:xfrm>
            <a:off x="14579600" y="14287499"/>
            <a:ext cx="8483600" cy="46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dirty="0">
                <a:solidFill>
                  <a:schemeClr val="bg1"/>
                </a:solidFill>
              </a:rPr>
              <a:t>US PHOTOFINSIHING INDUSTRY</a:t>
            </a:r>
          </a:p>
          <a:p>
            <a:pPr algn="ctr"/>
            <a:r>
              <a:rPr lang="en-US" sz="17500" b="1" dirty="0">
                <a:solidFill>
                  <a:schemeClr val="bg1"/>
                </a:solidFill>
              </a:rPr>
              <a:t>$2.2B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811712-5CF6-524E-8732-510497E4E5DC}"/>
              </a:ext>
            </a:extLst>
          </p:cNvPr>
          <p:cNvSpPr txBox="1"/>
          <p:nvPr/>
        </p:nvSpPr>
        <p:spPr>
          <a:xfrm rot="21220531">
            <a:off x="26257683" y="13113896"/>
            <a:ext cx="84836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dirty="0">
                <a:solidFill>
                  <a:schemeClr val="bg1"/>
                </a:solidFill>
              </a:rPr>
              <a:t>INDEPENDENT PHOTOGRAPHERS IN THE US</a:t>
            </a:r>
          </a:p>
          <a:p>
            <a:pPr algn="ctr"/>
            <a:r>
              <a:rPr lang="en-US" sz="17500" b="1" dirty="0">
                <a:solidFill>
                  <a:schemeClr val="bg1"/>
                </a:solidFill>
              </a:rPr>
              <a:t>84,500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7DBA87-5937-D643-A096-4BBD9FA17C70}"/>
              </a:ext>
            </a:extLst>
          </p:cNvPr>
          <p:cNvSpPr txBox="1"/>
          <p:nvPr/>
        </p:nvSpPr>
        <p:spPr>
          <a:xfrm rot="21011251">
            <a:off x="38203222" y="12306107"/>
            <a:ext cx="8483600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dirty="0">
                <a:solidFill>
                  <a:schemeClr val="bg1"/>
                </a:solidFill>
              </a:rPr>
              <a:t>GLOBAL PHOTOGRAPHERS</a:t>
            </a:r>
          </a:p>
          <a:p>
            <a:pPr algn="ctr"/>
            <a:r>
              <a:rPr lang="en-US" sz="17500" b="1" dirty="0">
                <a:solidFill>
                  <a:schemeClr val="bg1"/>
                </a:solidFill>
              </a:rPr>
              <a:t>2.5M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EA3699B0-8105-7E45-9957-1070D39710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220" b="42115"/>
          <a:stretch/>
        </p:blipFill>
        <p:spPr>
          <a:xfrm>
            <a:off x="13855700" y="4497288"/>
            <a:ext cx="11271250" cy="11633200"/>
          </a:xfrm>
          <a:prstGeom prst="rect">
            <a:avLst/>
          </a:prstGeo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DF691F29-8A5A-ED40-ACC7-0810AFB4C6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025" b="48387"/>
          <a:stretch/>
        </p:blipFill>
        <p:spPr>
          <a:xfrm>
            <a:off x="39325550" y="4497288"/>
            <a:ext cx="11271250" cy="9906000"/>
          </a:xfrm>
          <a:prstGeom prst="rect">
            <a:avLst/>
          </a:prstGeom>
        </p:spPr>
      </p:pic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631BF683-6AD0-8847-9332-FA8D8937F4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131" b="17370"/>
          <a:stretch/>
        </p:blipFill>
        <p:spPr>
          <a:xfrm>
            <a:off x="981075" y="4497288"/>
            <a:ext cx="11880850" cy="19937714"/>
          </a:xfrm>
          <a:prstGeom prst="rect">
            <a:avLst/>
          </a:prstGeom>
        </p:spPr>
      </p:pic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2EE54FD7-73DE-0B48-B08B-8AB8408F245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632" b="34626"/>
          <a:stretch/>
        </p:blipFill>
        <p:spPr>
          <a:xfrm>
            <a:off x="27114500" y="4497288"/>
            <a:ext cx="11271250" cy="13360400"/>
          </a:xfrm>
          <a:prstGeom prst="rect">
            <a:avLst/>
          </a:prstGeom>
        </p:spPr>
      </p:pic>
      <p:sp>
        <p:nvSpPr>
          <p:cNvPr id="13" name="Object 35">
            <a:extLst>
              <a:ext uri="{FF2B5EF4-FFF2-40B4-BE49-F238E27FC236}">
                <a16:creationId xmlns:a16="http://schemas.microsoft.com/office/drawing/2014/main" id="{5EB3330B-ABBF-B448-B07D-BE5911A55650}"/>
              </a:ext>
            </a:extLst>
          </p:cNvPr>
          <p:cNvSpPr txBox="1"/>
          <p:nvPr/>
        </p:nvSpPr>
        <p:spPr>
          <a:xfrm>
            <a:off x="981075" y="1636117"/>
            <a:ext cx="19081316" cy="1289844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buNone/>
            </a:pPr>
            <a:r>
              <a:rPr lang="en-US" sz="9800" dirty="0">
                <a:solidFill>
                  <a:srgbClr val="212121"/>
                </a:solidFill>
                <a:latin typeface="Avenir Book" panose="02000503020000020003" pitchFamily="2" charset="0"/>
                <a:ea typeface="Arimo" pitchFamily="34" charset="-122"/>
                <a:cs typeface="Arimo" pitchFamily="34" charset="-120"/>
              </a:rPr>
              <a:t>The Need</a:t>
            </a:r>
            <a:endParaRPr lang="en-US" dirty="0">
              <a:latin typeface="Avenir Book" panose="02000503020000020003" pitchFamily="2" charset="0"/>
            </a:endParaRPr>
          </a:p>
        </p:txBody>
      </p:sp>
      <p:pic>
        <p:nvPicPr>
          <p:cNvPr id="14" name="Picture 13" descr="A close up of a sign&#10;&#10;Description automatically generated">
            <a:extLst>
              <a:ext uri="{FF2B5EF4-FFF2-40B4-BE49-F238E27FC236}">
                <a16:creationId xmlns:a16="http://schemas.microsoft.com/office/drawing/2014/main" id="{1E31C0EE-D8EF-4844-A1A3-96FBA61815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64000" y="26311129"/>
            <a:ext cx="7416800" cy="1865107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3"/>
          <p:cNvPicPr>
            <a:picLocks noChangeAspect="1"/>
          </p:cNvPicPr>
          <p:nvPr/>
        </p:nvPicPr>
        <p:blipFill rotWithShape="1">
          <a:blip r:embed="rId3"/>
          <a:srcRect t="6949" b="8044"/>
          <a:stretch/>
        </p:blipFill>
        <p:spPr>
          <a:xfrm>
            <a:off x="0" y="0"/>
            <a:ext cx="50800000" cy="2880928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A384F5D-404B-004F-BE9C-52A6F661E2ED}"/>
              </a:ext>
            </a:extLst>
          </p:cNvPr>
          <p:cNvSpPr/>
          <p:nvPr/>
        </p:nvSpPr>
        <p:spPr>
          <a:xfrm>
            <a:off x="0" y="0"/>
            <a:ext cx="50800000" cy="28809283"/>
          </a:xfrm>
          <a:prstGeom prst="rect">
            <a:avLst/>
          </a:prstGeom>
          <a:solidFill>
            <a:schemeClr val="tx1">
              <a:alpha val="7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04688" y="7689453"/>
            <a:ext cx="26590625" cy="13047266"/>
          </a:xfrm>
          <a:prstGeom prst="rect">
            <a:avLst/>
          </a:prstGeom>
        </p:spPr>
      </p:pic>
      <p:sp>
        <p:nvSpPr>
          <p:cNvPr id="7" name="Object 6"/>
          <p:cNvSpPr txBox="1"/>
          <p:nvPr/>
        </p:nvSpPr>
        <p:spPr>
          <a:xfrm>
            <a:off x="1536303" y="5301520"/>
            <a:ext cx="24255264" cy="8061523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1143000" indent="-1143000">
              <a:lnSpc>
                <a:spcPts val="11800"/>
              </a:lnSpc>
              <a:buFont typeface="Arial" panose="020B0604020202020204" pitchFamily="34" charset="0"/>
              <a:buChar char="•"/>
            </a:pPr>
            <a:r>
              <a:rPr lang="en-US" sz="8000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Software as a service-based model</a:t>
            </a:r>
            <a:br>
              <a:rPr lang="en-US" sz="8000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</a:br>
            <a:endParaRPr lang="en-US" sz="8000" dirty="0">
              <a:solidFill>
                <a:schemeClr val="bg1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1143000" indent="-1143000">
              <a:lnSpc>
                <a:spcPts val="11800"/>
              </a:lnSpc>
              <a:buFont typeface="Arial" panose="020B0604020202020204" pitchFamily="34" charset="0"/>
              <a:buChar char="•"/>
            </a:pPr>
            <a:r>
              <a:rPr lang="en-US" sz="8000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Monthly subscription fee: $50/month </a:t>
            </a:r>
            <a:br>
              <a:rPr lang="en-US" sz="8000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</a:br>
            <a:endParaRPr lang="en-US" sz="8000" dirty="0">
              <a:solidFill>
                <a:schemeClr val="bg1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1143000" indent="-1143000">
              <a:lnSpc>
                <a:spcPts val="11800"/>
              </a:lnSpc>
              <a:buFont typeface="Arial" panose="020B0604020202020204" pitchFamily="34" charset="0"/>
              <a:buChar char="•"/>
            </a:pPr>
            <a:r>
              <a:rPr lang="en-US" sz="8000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Projected $189/month in revenue (vendor split) from the print merchandise sold by the photographer</a:t>
            </a:r>
            <a:endParaRPr lang="en-US" sz="8000" dirty="0">
              <a:solidFill>
                <a:schemeClr val="bg1"/>
              </a:solidFill>
            </a:endParaRPr>
          </a:p>
        </p:txBody>
      </p:sp>
      <p:sp>
        <p:nvSpPr>
          <p:cNvPr id="8" name="Object 7"/>
          <p:cNvSpPr txBox="1"/>
          <p:nvPr/>
        </p:nvSpPr>
        <p:spPr>
          <a:xfrm>
            <a:off x="1536303" y="2257227"/>
            <a:ext cx="18407559" cy="158750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11800"/>
              </a:lnSpc>
              <a:buNone/>
            </a:pPr>
            <a:r>
              <a:rPr lang="en-US" sz="11700" dirty="0">
                <a:solidFill>
                  <a:schemeClr val="bg1"/>
                </a:solidFill>
                <a:latin typeface="Avenir Book" panose="02000503020000020003" pitchFamily="2" charset="0"/>
                <a:ea typeface="Arimo" pitchFamily="34" charset="-122"/>
                <a:cs typeface="Arimo" pitchFamily="34" charset="-120"/>
              </a:rPr>
              <a:t>Business Model</a:t>
            </a:r>
            <a:endParaRPr lang="en-US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pic>
        <p:nvPicPr>
          <p:cNvPr id="9" name="Picture 8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78A40C49-6583-564D-9F15-A77C2C49E8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76159" y="26238272"/>
            <a:ext cx="6255117" cy="157297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50800000" cy="28575000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1328" y="9326563"/>
            <a:ext cx="37455078" cy="1240234"/>
          </a:xfrm>
          <a:prstGeom prst="rect">
            <a:avLst/>
          </a:prstGeom>
        </p:spPr>
      </p:pic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0703" y="11906250"/>
            <a:ext cx="44797266" cy="1339453"/>
          </a:xfrm>
          <a:prstGeom prst="rect">
            <a:avLst/>
          </a:prstGeom>
        </p:spPr>
      </p:pic>
      <p:pic>
        <p:nvPicPr>
          <p:cNvPr id="7" name="Object 6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0703" y="14337109"/>
            <a:ext cx="44995703" cy="1240234"/>
          </a:xfrm>
          <a:prstGeom prst="rect">
            <a:avLst/>
          </a:prstGeom>
        </p:spPr>
      </p:pic>
      <p:pic>
        <p:nvPicPr>
          <p:cNvPr id="8" name="Object 7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0703" y="19546094"/>
            <a:ext cx="45045313" cy="1240234"/>
          </a:xfrm>
          <a:prstGeom prst="rect">
            <a:avLst/>
          </a:prstGeom>
        </p:spPr>
      </p:pic>
      <p:pic>
        <p:nvPicPr>
          <p:cNvPr id="9" name="Object 8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91406" y="13047266"/>
            <a:ext cx="1699121" cy="1699121"/>
          </a:xfrm>
          <a:prstGeom prst="rect">
            <a:avLst/>
          </a:prstGeom>
        </p:spPr>
      </p:pic>
      <p:pic>
        <p:nvPicPr>
          <p:cNvPr id="10" name="Object 9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083984" y="15577344"/>
            <a:ext cx="1699121" cy="1699121"/>
          </a:xfrm>
          <a:prstGeom prst="rect">
            <a:avLst/>
          </a:prstGeom>
        </p:spPr>
      </p:pic>
      <p:pic>
        <p:nvPicPr>
          <p:cNvPr id="11" name="Object 10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083984" y="20389453"/>
            <a:ext cx="1699121" cy="1699121"/>
          </a:xfrm>
          <a:prstGeom prst="rect">
            <a:avLst/>
          </a:prstGeom>
        </p:spPr>
      </p:pic>
      <p:pic>
        <p:nvPicPr>
          <p:cNvPr id="12" name="Object 11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334766" y="13047266"/>
            <a:ext cx="1699121" cy="1699121"/>
          </a:xfrm>
          <a:prstGeom prst="rect">
            <a:avLst/>
          </a:prstGeom>
        </p:spPr>
      </p:pic>
      <p:pic>
        <p:nvPicPr>
          <p:cNvPr id="13" name="Object 12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755469" y="22572266"/>
            <a:ext cx="1699121" cy="1699121"/>
          </a:xfrm>
          <a:prstGeom prst="rect">
            <a:avLst/>
          </a:prstGeom>
        </p:spPr>
      </p:pic>
      <p:pic>
        <p:nvPicPr>
          <p:cNvPr id="14" name="Object 13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428906" y="10566797"/>
            <a:ext cx="1699121" cy="1699121"/>
          </a:xfrm>
          <a:prstGeom prst="rect">
            <a:avLst/>
          </a:prstGeom>
        </p:spPr>
      </p:pic>
      <p:pic>
        <p:nvPicPr>
          <p:cNvPr id="15" name="Object 14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428906" y="13047266"/>
            <a:ext cx="1699121" cy="1699121"/>
          </a:xfrm>
          <a:prstGeom prst="rect">
            <a:avLst/>
          </a:prstGeom>
        </p:spPr>
      </p:pic>
      <p:pic>
        <p:nvPicPr>
          <p:cNvPr id="17" name="Object 16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755469" y="15577344"/>
            <a:ext cx="1699121" cy="1699121"/>
          </a:xfrm>
          <a:prstGeom prst="rect">
            <a:avLst/>
          </a:prstGeom>
        </p:spPr>
      </p:pic>
      <p:pic>
        <p:nvPicPr>
          <p:cNvPr id="18" name="Object 17" descr="preencoded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20703" y="16966406"/>
            <a:ext cx="44995703" cy="1240234"/>
          </a:xfrm>
          <a:prstGeom prst="rect">
            <a:avLst/>
          </a:prstGeom>
        </p:spPr>
      </p:pic>
      <p:pic>
        <p:nvPicPr>
          <p:cNvPr id="19" name="Object 18" descr="preencoded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1083984" y="10566797"/>
            <a:ext cx="1699121" cy="1699121"/>
          </a:xfrm>
          <a:prstGeom prst="rect">
            <a:avLst/>
          </a:prstGeom>
        </p:spPr>
      </p:pic>
      <p:pic>
        <p:nvPicPr>
          <p:cNvPr id="20" name="Object 19" descr="preencoded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720703" y="21629688"/>
            <a:ext cx="45045313" cy="1240234"/>
          </a:xfrm>
          <a:prstGeom prst="rect">
            <a:avLst/>
          </a:prstGeom>
        </p:spPr>
      </p:pic>
      <p:pic>
        <p:nvPicPr>
          <p:cNvPr id="21" name="Object 20" descr="preencoded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671094" y="23911719"/>
            <a:ext cx="45045313" cy="1240234"/>
          </a:xfrm>
          <a:prstGeom prst="rect">
            <a:avLst/>
          </a:prstGeom>
        </p:spPr>
      </p:pic>
      <p:pic>
        <p:nvPicPr>
          <p:cNvPr id="22" name="Object 21" descr="preencoded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3755469" y="10566797"/>
            <a:ext cx="1699121" cy="1699121"/>
          </a:xfrm>
          <a:prstGeom prst="rect">
            <a:avLst/>
          </a:prstGeom>
        </p:spPr>
      </p:pic>
      <p:pic>
        <p:nvPicPr>
          <p:cNvPr id="23" name="Object 22" descr="preencoded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3755469" y="13047266"/>
            <a:ext cx="1699121" cy="1699121"/>
          </a:xfrm>
          <a:prstGeom prst="rect">
            <a:avLst/>
          </a:prstGeom>
        </p:spPr>
      </p:pic>
      <p:pic>
        <p:nvPicPr>
          <p:cNvPr id="24" name="Object 23" descr="preencoded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3755469" y="18206641"/>
            <a:ext cx="1699121" cy="1699121"/>
          </a:xfrm>
          <a:prstGeom prst="rect">
            <a:avLst/>
          </a:prstGeom>
        </p:spPr>
      </p:pic>
      <p:pic>
        <p:nvPicPr>
          <p:cNvPr id="25" name="Object 24" descr="preencoded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3755469" y="20389453"/>
            <a:ext cx="1699121" cy="1699121"/>
          </a:xfrm>
          <a:prstGeom prst="rect">
            <a:avLst/>
          </a:prstGeom>
        </p:spPr>
      </p:pic>
      <p:pic>
        <p:nvPicPr>
          <p:cNvPr id="26" name="Object 25" descr="preencoded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7533203" y="17859375"/>
            <a:ext cx="1699121" cy="1699121"/>
          </a:xfrm>
          <a:prstGeom prst="rect">
            <a:avLst/>
          </a:prstGeom>
        </p:spPr>
      </p:pic>
      <p:pic>
        <p:nvPicPr>
          <p:cNvPr id="27" name="Object 26" descr="preencoded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7533203" y="20389453"/>
            <a:ext cx="1699121" cy="1699121"/>
          </a:xfrm>
          <a:prstGeom prst="rect">
            <a:avLst/>
          </a:prstGeom>
        </p:spPr>
      </p:pic>
      <p:pic>
        <p:nvPicPr>
          <p:cNvPr id="28" name="Object 27" descr="preencoded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3791406" y="10566797"/>
            <a:ext cx="1699121" cy="1699121"/>
          </a:xfrm>
          <a:prstGeom prst="rect">
            <a:avLst/>
          </a:prstGeom>
        </p:spPr>
      </p:pic>
      <p:pic>
        <p:nvPicPr>
          <p:cNvPr id="29" name="Object 28" descr="preencoded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3791406" y="15577344"/>
            <a:ext cx="1699121" cy="1699121"/>
          </a:xfrm>
          <a:prstGeom prst="rect">
            <a:avLst/>
          </a:prstGeom>
        </p:spPr>
      </p:pic>
      <p:pic>
        <p:nvPicPr>
          <p:cNvPr id="30" name="Object 29" descr="preencoded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3791406" y="18206641"/>
            <a:ext cx="1699121" cy="1699121"/>
          </a:xfrm>
          <a:prstGeom prst="rect">
            <a:avLst/>
          </a:prstGeom>
        </p:spPr>
      </p:pic>
      <p:pic>
        <p:nvPicPr>
          <p:cNvPr id="31" name="Object 30" descr="preencoded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1083984" y="17859375"/>
            <a:ext cx="1699121" cy="1699121"/>
          </a:xfrm>
          <a:prstGeom prst="rect">
            <a:avLst/>
          </a:prstGeom>
        </p:spPr>
      </p:pic>
      <p:pic>
        <p:nvPicPr>
          <p:cNvPr id="32" name="Object 31" descr="preencoded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34428906" y="15577344"/>
            <a:ext cx="1699121" cy="1699121"/>
          </a:xfrm>
          <a:prstGeom prst="rect">
            <a:avLst/>
          </a:prstGeom>
        </p:spPr>
      </p:pic>
      <p:pic>
        <p:nvPicPr>
          <p:cNvPr id="33" name="Object 32" descr="preencoded.png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0" y="1637109"/>
            <a:ext cx="49609" cy="49609"/>
          </a:xfrm>
          <a:prstGeom prst="rect">
            <a:avLst/>
          </a:prstGeom>
        </p:spPr>
      </p:pic>
      <p:pic>
        <p:nvPicPr>
          <p:cNvPr id="34" name="Object 33" descr="preencoded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34428906" y="22572266"/>
            <a:ext cx="1699121" cy="1699121"/>
          </a:xfrm>
          <a:prstGeom prst="rect">
            <a:avLst/>
          </a:prstGeom>
        </p:spPr>
      </p:pic>
      <p:sp>
        <p:nvSpPr>
          <p:cNvPr id="35" name="Object 34"/>
          <p:cNvSpPr txBox="1"/>
          <p:nvPr/>
        </p:nvSpPr>
        <p:spPr>
          <a:xfrm>
            <a:off x="3720703" y="10566797"/>
            <a:ext cx="9991948" cy="1370459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18800"/>
              </a:lnSpc>
              <a:buNone/>
            </a:pPr>
            <a:r>
              <a:rPr lang="en-US" sz="6300" dirty="0">
                <a:solidFill>
                  <a:srgbClr val="21212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CRM
Website 
Scheduling 
Proofing gallery 
Print and Merchandise
Business Analysis</a:t>
            </a:r>
            <a:endParaRPr lang="en-US" dirty="0"/>
          </a:p>
        </p:txBody>
      </p:sp>
      <p:sp>
        <p:nvSpPr>
          <p:cNvPr id="36" name="Object 35"/>
          <p:cNvSpPr txBox="1"/>
          <p:nvPr/>
        </p:nvSpPr>
        <p:spPr>
          <a:xfrm>
            <a:off x="29554538" y="2083593"/>
            <a:ext cx="19081316" cy="1289844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r">
              <a:buNone/>
            </a:pPr>
            <a:r>
              <a:rPr lang="en-US" sz="9800" dirty="0">
                <a:solidFill>
                  <a:srgbClr val="212121"/>
                </a:solidFill>
                <a:latin typeface="Avenir Book" panose="02000503020000020003" pitchFamily="2" charset="0"/>
                <a:ea typeface="Arimo" pitchFamily="34" charset="-122"/>
                <a:cs typeface="Arimo" pitchFamily="34" charset="-120"/>
              </a:rPr>
              <a:t>Primary Competition</a:t>
            </a:r>
            <a:endParaRPr lang="en-US" dirty="0">
              <a:latin typeface="Avenir Book" panose="02000503020000020003" pitchFamily="2" charset="0"/>
            </a:endParaRPr>
          </a:p>
        </p:txBody>
      </p:sp>
      <p:sp>
        <p:nvSpPr>
          <p:cNvPr id="37" name="Object 36"/>
          <p:cNvSpPr txBox="1"/>
          <p:nvPr/>
        </p:nvSpPr>
        <p:spPr>
          <a:xfrm>
            <a:off x="11261328" y="7987109"/>
            <a:ext cx="6089241" cy="1041797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7900"/>
              </a:lnSpc>
              <a:buNone/>
            </a:pPr>
            <a:r>
              <a:rPr lang="en-US" sz="7800" dirty="0">
                <a:solidFill>
                  <a:srgbClr val="212121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PhotoBiz</a:t>
            </a:r>
            <a:endParaRPr lang="en-US" dirty="0"/>
          </a:p>
        </p:txBody>
      </p:sp>
      <p:sp>
        <p:nvSpPr>
          <p:cNvPr id="38" name="Object 37"/>
          <p:cNvSpPr txBox="1"/>
          <p:nvPr/>
        </p:nvSpPr>
        <p:spPr>
          <a:xfrm>
            <a:off x="18405078" y="7987109"/>
            <a:ext cx="6457900" cy="1041797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7900"/>
              </a:lnSpc>
              <a:buNone/>
            </a:pPr>
            <a:r>
              <a:rPr lang="en-US" sz="7800" dirty="0">
                <a:solidFill>
                  <a:srgbClr val="212121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ShootProof</a:t>
            </a:r>
            <a:endParaRPr lang="en-US" dirty="0"/>
          </a:p>
        </p:txBody>
      </p:sp>
      <p:sp>
        <p:nvSpPr>
          <p:cNvPr id="39" name="Object 38"/>
          <p:cNvSpPr txBox="1"/>
          <p:nvPr/>
        </p:nvSpPr>
        <p:spPr>
          <a:xfrm>
            <a:off x="24010938" y="7987109"/>
            <a:ext cx="7907114" cy="1041797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7900"/>
              </a:lnSpc>
              <a:buNone/>
            </a:pPr>
            <a:r>
              <a:rPr lang="en-US" sz="7800" dirty="0">
                <a:solidFill>
                  <a:srgbClr val="212121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Pixiset</a:t>
            </a:r>
            <a:endParaRPr lang="en-US" dirty="0"/>
          </a:p>
        </p:txBody>
      </p:sp>
      <p:sp>
        <p:nvSpPr>
          <p:cNvPr id="40" name="Object 39"/>
          <p:cNvSpPr txBox="1"/>
          <p:nvPr/>
        </p:nvSpPr>
        <p:spPr>
          <a:xfrm>
            <a:off x="29021484" y="7987109"/>
            <a:ext cx="11873384" cy="1041797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7900"/>
              </a:lnSpc>
              <a:buNone/>
            </a:pPr>
            <a:r>
              <a:rPr lang="en-US" sz="7800" dirty="0">
                <a:solidFill>
                  <a:srgbClr val="212121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Sprout Studio</a:t>
            </a:r>
            <a:endParaRPr lang="en-US" dirty="0"/>
          </a:p>
        </p:txBody>
      </p:sp>
      <p:sp>
        <p:nvSpPr>
          <p:cNvPr id="41" name="Object 40"/>
          <p:cNvSpPr txBox="1"/>
          <p:nvPr/>
        </p:nvSpPr>
        <p:spPr>
          <a:xfrm>
            <a:off x="38248828" y="7987109"/>
            <a:ext cx="11873384" cy="1041797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7900"/>
              </a:lnSpc>
              <a:buNone/>
            </a:pPr>
            <a:r>
              <a:rPr lang="en-US" sz="7800" dirty="0">
                <a:solidFill>
                  <a:srgbClr val="212121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Photo Studio Universe</a:t>
            </a:r>
            <a:endParaRPr lang="en-US" dirty="0"/>
          </a:p>
        </p:txBody>
      </p:sp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BA5D2E63-14D3-1446-B3E7-AD9039EFE726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219200" y="1976239"/>
            <a:ext cx="8636000" cy="21717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edroom with a bed in a dark room&#10;&#10;Description automatically generated">
            <a:extLst>
              <a:ext uri="{FF2B5EF4-FFF2-40B4-BE49-F238E27FC236}">
                <a16:creationId xmlns:a16="http://schemas.microsoft.com/office/drawing/2014/main" id="{C3013485-732C-B543-A3A2-D74B883F22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05" r="7804"/>
          <a:stretch/>
        </p:blipFill>
        <p:spPr>
          <a:xfrm>
            <a:off x="-41564" y="-41564"/>
            <a:ext cx="51247964" cy="28808832"/>
          </a:xfrm>
          <a:prstGeom prst="rect">
            <a:avLst/>
          </a:prstGeom>
        </p:spPr>
      </p:pic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37109"/>
            <a:ext cx="49609" cy="49609"/>
          </a:xfrm>
          <a:prstGeom prst="rect">
            <a:avLst/>
          </a:prstGeom>
        </p:spPr>
      </p:pic>
      <p:sp>
        <p:nvSpPr>
          <p:cNvPr id="7" name="Object 6"/>
          <p:cNvSpPr txBox="1"/>
          <p:nvPr/>
        </p:nvSpPr>
        <p:spPr>
          <a:xfrm>
            <a:off x="30360432" y="1592943"/>
            <a:ext cx="19081316" cy="1289844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r">
              <a:buNone/>
            </a:pPr>
            <a:r>
              <a:rPr lang="en-US" sz="9800" dirty="0">
                <a:solidFill>
                  <a:schemeClr val="bg1"/>
                </a:solidFill>
                <a:latin typeface="Avenir Book" panose="02000503020000020003" pitchFamily="2" charset="0"/>
                <a:ea typeface="Arimo" pitchFamily="34" charset="-122"/>
                <a:cs typeface="Arimo" pitchFamily="34" charset="-120"/>
              </a:rPr>
              <a:t> Competitive Advantages</a:t>
            </a:r>
            <a:endParaRPr lang="en-US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sp>
        <p:nvSpPr>
          <p:cNvPr id="8" name="Object 7"/>
          <p:cNvSpPr txBox="1"/>
          <p:nvPr/>
        </p:nvSpPr>
        <p:spPr>
          <a:xfrm>
            <a:off x="21742400" y="4517293"/>
            <a:ext cx="27699348" cy="2282366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r">
              <a:lnSpc>
                <a:spcPts val="9400"/>
              </a:lnSpc>
              <a:buNone/>
            </a:pPr>
            <a:r>
              <a:rPr lang="en-US" sz="7200" dirty="0">
                <a:solidFill>
                  <a:schemeClr val="bg1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CONVENIENT</a:t>
            </a:r>
          </a:p>
          <a:p>
            <a:pPr algn="r">
              <a:lnSpc>
                <a:spcPts val="9400"/>
              </a:lnSpc>
              <a:buNone/>
            </a:pPr>
            <a:r>
              <a:rPr lang="en-US" sz="7200" dirty="0">
                <a:solidFill>
                  <a:schemeClr val="bg1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One login for every tool and application you need to run your business
</a:t>
            </a:r>
          </a:p>
          <a:p>
            <a:pPr algn="r">
              <a:lnSpc>
                <a:spcPts val="9400"/>
              </a:lnSpc>
              <a:buNone/>
            </a:pPr>
            <a:r>
              <a:rPr lang="en-US" sz="7200" dirty="0">
                <a:solidFill>
                  <a:schemeClr val="bg1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AFFORDABLE</a:t>
            </a:r>
          </a:p>
          <a:p>
            <a:pPr algn="r">
              <a:lnSpc>
                <a:spcPts val="9400"/>
              </a:lnSpc>
              <a:buNone/>
            </a:pPr>
            <a:r>
              <a:rPr lang="en-US" sz="7200" dirty="0">
                <a:solidFill>
                  <a:schemeClr val="bg1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Reduces monthly costs by consolidating into a single platform
</a:t>
            </a:r>
          </a:p>
          <a:p>
            <a:pPr algn="r">
              <a:lnSpc>
                <a:spcPts val="9400"/>
              </a:lnSpc>
              <a:buNone/>
            </a:pPr>
            <a:r>
              <a:rPr lang="en-US" sz="7200" dirty="0">
                <a:solidFill>
                  <a:schemeClr val="bg1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ACCESSIBLE</a:t>
            </a:r>
          </a:p>
          <a:p>
            <a:pPr algn="r">
              <a:lnSpc>
                <a:spcPts val="9400"/>
              </a:lnSpc>
              <a:buNone/>
            </a:pPr>
            <a:r>
              <a:rPr lang="en-US" sz="7200" dirty="0">
                <a:solidFill>
                  <a:schemeClr val="bg1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Reduces barrier to entry for photographers with an easy-to-use platform 
</a:t>
            </a:r>
          </a:p>
          <a:p>
            <a:pPr algn="r">
              <a:lnSpc>
                <a:spcPts val="9400"/>
              </a:lnSpc>
              <a:buNone/>
            </a:pPr>
            <a:r>
              <a:rPr lang="en-US" sz="7200" dirty="0">
                <a:solidFill>
                  <a:schemeClr val="bg1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TIME SAVING</a:t>
            </a:r>
          </a:p>
          <a:p>
            <a:pPr algn="r">
              <a:lnSpc>
                <a:spcPts val="9400"/>
              </a:lnSpc>
              <a:buNone/>
            </a:pPr>
            <a:r>
              <a:rPr lang="en-US" sz="7200" dirty="0">
                <a:solidFill>
                  <a:schemeClr val="bg1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Forward thinking marketing helps photographers focus on their craft  
</a:t>
            </a:r>
          </a:p>
          <a:p>
            <a:pPr algn="r">
              <a:lnSpc>
                <a:spcPts val="9400"/>
              </a:lnSpc>
              <a:buNone/>
            </a:pPr>
            <a:r>
              <a:rPr lang="en-US" sz="7200" dirty="0">
                <a:solidFill>
                  <a:schemeClr val="bg1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INTELLIGENT </a:t>
            </a:r>
          </a:p>
          <a:p>
            <a:pPr algn="r">
              <a:lnSpc>
                <a:spcPts val="9400"/>
              </a:lnSpc>
              <a:buNone/>
            </a:pPr>
            <a:r>
              <a:rPr lang="en-US" sz="7200" dirty="0">
                <a:solidFill>
                  <a:schemeClr val="bg1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Use of AI to read client preferences assists the shoot and sales process.
</a:t>
            </a:r>
          </a:p>
          <a:p>
            <a:pPr algn="r">
              <a:lnSpc>
                <a:spcPts val="9400"/>
              </a:lnSpc>
              <a:buNone/>
            </a:pPr>
            <a:r>
              <a:rPr lang="en-US" sz="7200" dirty="0">
                <a:solidFill>
                  <a:schemeClr val="bg1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PROFITABLE</a:t>
            </a:r>
          </a:p>
          <a:p>
            <a:pPr algn="r">
              <a:lnSpc>
                <a:spcPts val="9400"/>
              </a:lnSpc>
              <a:buNone/>
            </a:pPr>
            <a:r>
              <a:rPr lang="en-US" sz="7200" dirty="0">
                <a:solidFill>
                  <a:schemeClr val="bg1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Increases print/merchandise revenue with easy, trusted fulfillment (print/merchandise comprise ~30% of photographer revenue)</a:t>
            </a:r>
            <a:endParaRPr lang="en-US" sz="7200" dirty="0">
              <a:solidFill>
                <a:schemeClr val="bg1"/>
              </a:solidFill>
            </a:endParaRPr>
          </a:p>
        </p:txBody>
      </p:sp>
      <p:pic>
        <p:nvPicPr>
          <p:cNvPr id="13" name="Picture 12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28BAF37F-2031-1840-AAA2-847F854623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7359" y="26593872"/>
            <a:ext cx="6255117" cy="157297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8B72B41-9275-404E-9BB1-F1BBD2A148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1323747"/>
              </p:ext>
            </p:extLst>
          </p:nvPr>
        </p:nvGraphicFramePr>
        <p:xfrm>
          <a:off x="5440286" y="6313713"/>
          <a:ext cx="39919428" cy="1946365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493528">
                  <a:extLst>
                    <a:ext uri="{9D8B030D-6E8A-4147-A177-3AD203B41FA5}">
                      <a16:colId xmlns:a16="http://schemas.microsoft.com/office/drawing/2014/main" val="2945721877"/>
                    </a:ext>
                  </a:extLst>
                </a:gridCol>
                <a:gridCol w="2689894">
                  <a:extLst>
                    <a:ext uri="{9D8B030D-6E8A-4147-A177-3AD203B41FA5}">
                      <a16:colId xmlns:a16="http://schemas.microsoft.com/office/drawing/2014/main" val="3856647685"/>
                    </a:ext>
                  </a:extLst>
                </a:gridCol>
                <a:gridCol w="6772094">
                  <a:extLst>
                    <a:ext uri="{9D8B030D-6E8A-4147-A177-3AD203B41FA5}">
                      <a16:colId xmlns:a16="http://schemas.microsoft.com/office/drawing/2014/main" val="2087151039"/>
                    </a:ext>
                  </a:extLst>
                </a:gridCol>
                <a:gridCol w="5490978">
                  <a:extLst>
                    <a:ext uri="{9D8B030D-6E8A-4147-A177-3AD203B41FA5}">
                      <a16:colId xmlns:a16="http://schemas.microsoft.com/office/drawing/2014/main" val="1614124861"/>
                    </a:ext>
                  </a:extLst>
                </a:gridCol>
                <a:gridCol w="5490978">
                  <a:extLst>
                    <a:ext uri="{9D8B030D-6E8A-4147-A177-3AD203B41FA5}">
                      <a16:colId xmlns:a16="http://schemas.microsoft.com/office/drawing/2014/main" val="275741884"/>
                    </a:ext>
                  </a:extLst>
                </a:gridCol>
                <a:gridCol w="5490978">
                  <a:extLst>
                    <a:ext uri="{9D8B030D-6E8A-4147-A177-3AD203B41FA5}">
                      <a16:colId xmlns:a16="http://schemas.microsoft.com/office/drawing/2014/main" val="1256076214"/>
                    </a:ext>
                  </a:extLst>
                </a:gridCol>
                <a:gridCol w="5490978">
                  <a:extLst>
                    <a:ext uri="{9D8B030D-6E8A-4147-A177-3AD203B41FA5}">
                      <a16:colId xmlns:a16="http://schemas.microsoft.com/office/drawing/2014/main" val="107460370"/>
                    </a:ext>
                  </a:extLst>
                </a:gridCol>
              </a:tblGrid>
              <a:tr h="2647561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6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FY 1</a:t>
                      </a:r>
                      <a:endParaRPr lang="en-US" sz="36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FY 2</a:t>
                      </a:r>
                      <a:endParaRPr lang="en-US" sz="36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FY 3</a:t>
                      </a:r>
                      <a:endParaRPr lang="en-US" sz="36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FY 4</a:t>
                      </a:r>
                      <a:endParaRPr lang="en-US" sz="36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FY 5</a:t>
                      </a:r>
                      <a:endParaRPr lang="en-US" sz="36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62383461"/>
                  </a:ext>
                </a:extLst>
              </a:tr>
              <a:tr h="2647561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Users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36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22644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38004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68250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65273562"/>
                  </a:ext>
                </a:extLst>
              </a:tr>
              <a:tr h="3112926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0" i="0" u="none" strike="noStrike" dirty="0">
                          <a:effectLst/>
                          <a:latin typeface="Arial" panose="020B0604020202020204" pitchFamily="34" charset="0"/>
                        </a:rPr>
                        <a:t>Revenues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b="0" i="0" u="none" strike="noStrike">
                          <a:effectLst/>
                          <a:latin typeface="Arial" panose="020B0604020202020204" pitchFamily="34" charset="0"/>
                        </a:rPr>
                        <a:t>$546,267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b="0" i="0" u="none" strike="noStrike">
                          <a:effectLst/>
                          <a:latin typeface="Arial" panose="020B0604020202020204" pitchFamily="34" charset="0"/>
                        </a:rPr>
                        <a:t>$3,858,747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b="0" i="0" u="none" strike="noStrike">
                          <a:effectLst/>
                          <a:latin typeface="Arial" panose="020B0604020202020204" pitchFamily="34" charset="0"/>
                        </a:rPr>
                        <a:t>$20,476,683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b="0" i="0" u="none" strike="noStrike">
                          <a:effectLst/>
                          <a:latin typeface="Arial" panose="020B0604020202020204" pitchFamily="34" charset="0"/>
                        </a:rPr>
                        <a:t>$85,950,281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b="0" i="0" u="none" strike="noStrike">
                          <a:effectLst/>
                          <a:latin typeface="Arial" panose="020B0604020202020204" pitchFamily="34" charset="0"/>
                        </a:rPr>
                        <a:t>$156,137,317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49380389"/>
                  </a:ext>
                </a:extLst>
              </a:tr>
              <a:tr h="2647561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0" i="0" u="none" strike="noStrike">
                          <a:effectLst/>
                          <a:latin typeface="Arial" panose="020B0604020202020204" pitchFamily="34" charset="0"/>
                        </a:rPr>
                        <a:t>Other Expenses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3600" b="0" i="0" u="none" strike="noStrike">
                        <a:solidFill>
                          <a:srgbClr val="008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b="0" i="0" u="none" strike="noStrike">
                          <a:effectLst/>
                          <a:latin typeface="Arial" panose="020B0604020202020204" pitchFamily="34" charset="0"/>
                        </a:rPr>
                        <a:t>$2,729,000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b="0" i="0" u="none" strike="noStrike">
                          <a:effectLst/>
                          <a:latin typeface="Arial" panose="020B0604020202020204" pitchFamily="34" charset="0"/>
                        </a:rPr>
                        <a:t>$1,640,600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b="0" i="0" u="none" strike="noStrike" dirty="0">
                          <a:effectLst/>
                          <a:latin typeface="Arial" panose="020B0604020202020204" pitchFamily="34" charset="0"/>
                        </a:rPr>
                        <a:t>$2,153,028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b="0" i="0" u="none" strike="noStrike">
                          <a:effectLst/>
                          <a:latin typeface="Arial" panose="020B0604020202020204" pitchFamily="34" charset="0"/>
                        </a:rPr>
                        <a:t>$1,720,448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b="0" i="0" u="none" strike="noStrike">
                          <a:effectLst/>
                          <a:latin typeface="Arial" panose="020B0604020202020204" pitchFamily="34" charset="0"/>
                        </a:rPr>
                        <a:t>$1,755,435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18078587"/>
                  </a:ext>
                </a:extLst>
              </a:tr>
              <a:tr h="3112926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1" i="0" u="none" strike="noStrike">
                          <a:effectLst/>
                          <a:latin typeface="Arial" panose="020B0604020202020204" pitchFamily="34" charset="0"/>
                        </a:rPr>
                        <a:t>EBITDA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3600" b="1" i="0" u="none" strike="noStrike">
                        <a:solidFill>
                          <a:srgbClr val="008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b="1" i="0" u="none" strike="noStrike">
                          <a:effectLst/>
                          <a:latin typeface="Arial" panose="020B0604020202020204" pitchFamily="34" charset="0"/>
                        </a:rPr>
                        <a:t>($2,182,733)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b="1" i="0" u="none" strike="noStrike">
                          <a:effectLst/>
                          <a:latin typeface="Arial" panose="020B0604020202020204" pitchFamily="34" charset="0"/>
                        </a:rPr>
                        <a:t>$2,218,147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b="1" i="0" u="none" strike="noStrike">
                          <a:effectLst/>
                          <a:latin typeface="Arial" panose="020B0604020202020204" pitchFamily="34" charset="0"/>
                        </a:rPr>
                        <a:t>$18,323,655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b="1" i="0" u="none" strike="noStrike" dirty="0">
                          <a:effectLst/>
                          <a:latin typeface="Arial" panose="020B0604020202020204" pitchFamily="34" charset="0"/>
                        </a:rPr>
                        <a:t>$84,229,833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b="1" i="0" u="none" strike="noStrike">
                          <a:effectLst/>
                          <a:latin typeface="Arial" panose="020B0604020202020204" pitchFamily="34" charset="0"/>
                        </a:rPr>
                        <a:t>$154,381,882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42914575"/>
                  </a:ext>
                </a:extLst>
              </a:tr>
              <a:tr h="2647561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0" i="0" u="none" strike="noStrike">
                          <a:effectLst/>
                          <a:latin typeface="Arial" panose="020B0604020202020204" pitchFamily="34" charset="0"/>
                        </a:rPr>
                        <a:t>Income Tax Expense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3600" b="0" i="0" u="none" strike="noStrike">
                        <a:solidFill>
                          <a:srgbClr val="008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b="0" i="0" u="none" strike="noStrike">
                          <a:effectLst/>
                          <a:latin typeface="Arial" panose="020B0604020202020204" pitchFamily="34" charset="0"/>
                        </a:rPr>
                        <a:t>$0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b="0" i="0" u="none" strike="noStrike">
                          <a:effectLst/>
                          <a:latin typeface="Arial" panose="020B0604020202020204" pitchFamily="34" charset="0"/>
                        </a:rPr>
                        <a:t>$12,400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b="0" i="0" u="none" strike="noStrike">
                          <a:effectLst/>
                          <a:latin typeface="Arial" panose="020B0604020202020204" pitchFamily="34" charset="0"/>
                        </a:rPr>
                        <a:t>$6,413,200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b="0" i="0" u="none" strike="noStrike" dirty="0">
                          <a:effectLst/>
                          <a:latin typeface="Arial" panose="020B0604020202020204" pitchFamily="34" charset="0"/>
                        </a:rPr>
                        <a:t>$29,473,600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b="0" i="0" u="none" strike="noStrike" dirty="0">
                          <a:effectLst/>
                          <a:latin typeface="Arial" panose="020B0604020202020204" pitchFamily="34" charset="0"/>
                        </a:rPr>
                        <a:t>$54,033,700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64559166"/>
                  </a:ext>
                </a:extLst>
              </a:tr>
              <a:tr h="2647561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1" i="0" u="none" strike="noStrike">
                          <a:effectLst/>
                          <a:latin typeface="Arial" panose="020B0604020202020204" pitchFamily="34" charset="0"/>
                        </a:rPr>
                        <a:t>Net Income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b="1" i="0" u="none" strike="noStrike">
                          <a:effectLst/>
                          <a:latin typeface="Arial" panose="020B0604020202020204" pitchFamily="34" charset="0"/>
                        </a:rPr>
                        <a:t>($2,182,733)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b="1" i="0" u="none" strike="noStrike">
                          <a:effectLst/>
                          <a:latin typeface="Arial" panose="020B0604020202020204" pitchFamily="34" charset="0"/>
                        </a:rPr>
                        <a:t>$2,205,747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b="1" i="0" u="none" strike="noStrike">
                          <a:effectLst/>
                          <a:latin typeface="Arial" panose="020B0604020202020204" pitchFamily="34" charset="0"/>
                        </a:rPr>
                        <a:t>$11,910,455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b="1" i="0" u="none" strike="noStrike">
                          <a:effectLst/>
                          <a:latin typeface="Arial" panose="020B0604020202020204" pitchFamily="34" charset="0"/>
                        </a:rPr>
                        <a:t>$54,756,233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b="1" i="0" u="none" strike="noStrike" dirty="0">
                          <a:effectLst/>
                          <a:latin typeface="Arial" panose="020B0604020202020204" pitchFamily="34" charset="0"/>
                        </a:rPr>
                        <a:t>$100,348,182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8333909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94302DC-DC1A-7740-AF86-192B88114837}"/>
              </a:ext>
            </a:extLst>
          </p:cNvPr>
          <p:cNvSpPr txBox="1"/>
          <p:nvPr/>
        </p:nvSpPr>
        <p:spPr>
          <a:xfrm>
            <a:off x="8490856" y="1306286"/>
            <a:ext cx="353132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Revenue Forecast </a:t>
            </a:r>
            <a:r>
              <a:rPr lang="en-US" sz="6000" b="1" dirty="0"/>
              <a:t>–</a:t>
            </a:r>
            <a:r>
              <a:rPr lang="en-US" sz="4800" b="1" dirty="0"/>
              <a:t> WORST CASE </a:t>
            </a:r>
            <a:br>
              <a:rPr lang="en-US" sz="4800" b="1" dirty="0"/>
            </a:br>
            <a:r>
              <a:rPr lang="en-US" sz="4800" b="1" dirty="0"/>
              <a:t>1% of US market by EOY 1 and 1% of Global by EOY 4 </a:t>
            </a:r>
            <a:endParaRPr lang="en-US" sz="48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54378B9-A797-F34C-B6C6-69D7C1FA6A50}"/>
              </a:ext>
            </a:extLst>
          </p:cNvPr>
          <p:cNvSpPr txBox="1"/>
          <p:nvPr/>
        </p:nvSpPr>
        <p:spPr>
          <a:xfrm>
            <a:off x="8490856" y="1306286"/>
            <a:ext cx="353132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Revenue Forecast – BETTER CASE</a:t>
            </a:r>
            <a:br>
              <a:rPr lang="en-US" sz="4800" b="1" dirty="0"/>
            </a:br>
            <a:r>
              <a:rPr lang="en-US" sz="4800" b="1" dirty="0"/>
              <a:t>1% of US market by EOY 1, 5% of US market by EOY 2 and 1% of Global by EOY 3 </a:t>
            </a:r>
            <a:endParaRPr lang="en-US" sz="480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8222B88-4677-7743-BDFE-1E710BD3D9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5482687"/>
              </p:ext>
            </p:extLst>
          </p:nvPr>
        </p:nvGraphicFramePr>
        <p:xfrm>
          <a:off x="1175655" y="4274456"/>
          <a:ext cx="47693946" cy="229942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193345">
                  <a:extLst>
                    <a:ext uri="{9D8B030D-6E8A-4147-A177-3AD203B41FA5}">
                      <a16:colId xmlns:a16="http://schemas.microsoft.com/office/drawing/2014/main" val="2945721877"/>
                    </a:ext>
                  </a:extLst>
                </a:gridCol>
                <a:gridCol w="56878">
                  <a:extLst>
                    <a:ext uri="{9D8B030D-6E8A-4147-A177-3AD203B41FA5}">
                      <a16:colId xmlns:a16="http://schemas.microsoft.com/office/drawing/2014/main" val="3856647685"/>
                    </a:ext>
                  </a:extLst>
                </a:gridCol>
                <a:gridCol w="12202223">
                  <a:extLst>
                    <a:ext uri="{9D8B030D-6E8A-4147-A177-3AD203B41FA5}">
                      <a16:colId xmlns:a16="http://schemas.microsoft.com/office/drawing/2014/main" val="2087151039"/>
                    </a:ext>
                  </a:extLst>
                </a:gridCol>
                <a:gridCol w="6560375">
                  <a:extLst>
                    <a:ext uri="{9D8B030D-6E8A-4147-A177-3AD203B41FA5}">
                      <a16:colId xmlns:a16="http://schemas.microsoft.com/office/drawing/2014/main" val="1614124861"/>
                    </a:ext>
                  </a:extLst>
                </a:gridCol>
                <a:gridCol w="6560375">
                  <a:extLst>
                    <a:ext uri="{9D8B030D-6E8A-4147-A177-3AD203B41FA5}">
                      <a16:colId xmlns:a16="http://schemas.microsoft.com/office/drawing/2014/main" val="275741884"/>
                    </a:ext>
                  </a:extLst>
                </a:gridCol>
                <a:gridCol w="6560375">
                  <a:extLst>
                    <a:ext uri="{9D8B030D-6E8A-4147-A177-3AD203B41FA5}">
                      <a16:colId xmlns:a16="http://schemas.microsoft.com/office/drawing/2014/main" val="1256076214"/>
                    </a:ext>
                  </a:extLst>
                </a:gridCol>
                <a:gridCol w="6560375">
                  <a:extLst>
                    <a:ext uri="{9D8B030D-6E8A-4147-A177-3AD203B41FA5}">
                      <a16:colId xmlns:a16="http://schemas.microsoft.com/office/drawing/2014/main" val="107460370"/>
                    </a:ext>
                  </a:extLst>
                </a:gridCol>
              </a:tblGrid>
              <a:tr h="3127814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6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FY 1</a:t>
                      </a:r>
                      <a:endParaRPr lang="en-US" sz="36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FY 2</a:t>
                      </a:r>
                      <a:endParaRPr lang="en-US" sz="36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FY 3</a:t>
                      </a:r>
                      <a:endParaRPr lang="en-US" sz="36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FY 4</a:t>
                      </a:r>
                      <a:endParaRPr lang="en-US" sz="36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FY 5</a:t>
                      </a:r>
                      <a:endParaRPr lang="en-US" sz="36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62383461"/>
                  </a:ext>
                </a:extLst>
              </a:tr>
              <a:tr h="3127814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Users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36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22644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38004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68250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65273562"/>
                  </a:ext>
                </a:extLst>
              </a:tr>
              <a:tr h="3677594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0" i="0" u="none" strike="noStrike" dirty="0">
                          <a:effectLst/>
                          <a:latin typeface="Arial" panose="020B0604020202020204" pitchFamily="34" charset="0"/>
                        </a:rPr>
                        <a:t>Revenues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b="0" i="0" u="none" strike="noStrike">
                          <a:effectLst/>
                          <a:latin typeface="Arial" panose="020B0604020202020204" pitchFamily="34" charset="0"/>
                        </a:rPr>
                        <a:t>$546,267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b="0" i="0" u="none" strike="noStrike">
                          <a:effectLst/>
                          <a:latin typeface="Arial" panose="020B0604020202020204" pitchFamily="34" charset="0"/>
                        </a:rPr>
                        <a:t>$3,858,747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b="0" i="0" u="none" strike="noStrike">
                          <a:effectLst/>
                          <a:latin typeface="Arial" panose="020B0604020202020204" pitchFamily="34" charset="0"/>
                        </a:rPr>
                        <a:t>$20,476,683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b="0" i="0" u="none" strike="noStrike" dirty="0">
                          <a:effectLst/>
                          <a:latin typeface="Arial" panose="020B0604020202020204" pitchFamily="34" charset="0"/>
                        </a:rPr>
                        <a:t>$85,950,281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b="0" i="0" u="none" strike="noStrike" dirty="0">
                          <a:effectLst/>
                          <a:latin typeface="Arial" panose="020B0604020202020204" pitchFamily="34" charset="0"/>
                        </a:rPr>
                        <a:t>$156,137,317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49380389"/>
                  </a:ext>
                </a:extLst>
              </a:tr>
              <a:tr h="3127814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0" i="0" u="none" strike="noStrike" dirty="0">
                          <a:effectLst/>
                          <a:latin typeface="Arial" panose="020B0604020202020204" pitchFamily="34" charset="0"/>
                        </a:rPr>
                        <a:t>Other Expenses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3600" b="0" i="0" u="none" strike="noStrike">
                        <a:solidFill>
                          <a:srgbClr val="008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b="0" i="0" u="none" strike="noStrike">
                          <a:effectLst/>
                          <a:latin typeface="Arial" panose="020B0604020202020204" pitchFamily="34" charset="0"/>
                        </a:rPr>
                        <a:t>$2,729,000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b="0" i="0" u="none" strike="noStrike">
                          <a:effectLst/>
                          <a:latin typeface="Arial" panose="020B0604020202020204" pitchFamily="34" charset="0"/>
                        </a:rPr>
                        <a:t>$1,640,600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b="0" i="0" u="none" strike="noStrike">
                          <a:effectLst/>
                          <a:latin typeface="Arial" panose="020B0604020202020204" pitchFamily="34" charset="0"/>
                        </a:rPr>
                        <a:t>$2,153,028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b="0" i="0" u="none" strike="noStrike">
                          <a:effectLst/>
                          <a:latin typeface="Arial" panose="020B0604020202020204" pitchFamily="34" charset="0"/>
                        </a:rPr>
                        <a:t>$1,720,448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b="0" i="0" u="none" strike="noStrike" dirty="0">
                          <a:effectLst/>
                          <a:latin typeface="Arial" panose="020B0604020202020204" pitchFamily="34" charset="0"/>
                        </a:rPr>
                        <a:t>$1,755,435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18078587"/>
                  </a:ext>
                </a:extLst>
              </a:tr>
              <a:tr h="3677594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1" i="0" u="none" strike="noStrike">
                          <a:effectLst/>
                          <a:latin typeface="Arial" panose="020B0604020202020204" pitchFamily="34" charset="0"/>
                        </a:rPr>
                        <a:t>EBITDA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3600" b="1" i="0" u="none" strike="noStrike">
                        <a:solidFill>
                          <a:srgbClr val="008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b="1" i="0" u="none" strike="noStrike">
                          <a:effectLst/>
                          <a:latin typeface="Arial" panose="020B0604020202020204" pitchFamily="34" charset="0"/>
                        </a:rPr>
                        <a:t>($2,182,733)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b="1" i="0" u="none" strike="noStrike">
                          <a:effectLst/>
                          <a:latin typeface="Arial" panose="020B0604020202020204" pitchFamily="34" charset="0"/>
                        </a:rPr>
                        <a:t>$2,218,147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b="1" i="0" u="none" strike="noStrike">
                          <a:effectLst/>
                          <a:latin typeface="Arial" panose="020B0604020202020204" pitchFamily="34" charset="0"/>
                        </a:rPr>
                        <a:t>$18,323,655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b="1" i="0" u="none" strike="noStrike">
                          <a:effectLst/>
                          <a:latin typeface="Arial" panose="020B0604020202020204" pitchFamily="34" charset="0"/>
                        </a:rPr>
                        <a:t>$84,229,833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b="1" i="0" u="none" strike="noStrike" dirty="0">
                          <a:effectLst/>
                          <a:latin typeface="Arial" panose="020B0604020202020204" pitchFamily="34" charset="0"/>
                        </a:rPr>
                        <a:t>$154,381,882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42914575"/>
                  </a:ext>
                </a:extLst>
              </a:tr>
              <a:tr h="3127814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0" i="0" u="none" strike="noStrike">
                          <a:effectLst/>
                          <a:latin typeface="Arial" panose="020B0604020202020204" pitchFamily="34" charset="0"/>
                        </a:rPr>
                        <a:t>Income Tax Expense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3600" b="0" i="0" u="none" strike="noStrike">
                        <a:solidFill>
                          <a:srgbClr val="008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b="0" i="0" u="none" strike="noStrike">
                          <a:effectLst/>
                          <a:latin typeface="Arial" panose="020B0604020202020204" pitchFamily="34" charset="0"/>
                        </a:rPr>
                        <a:t>$0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b="0" i="0" u="none" strike="noStrike">
                          <a:effectLst/>
                          <a:latin typeface="Arial" panose="020B0604020202020204" pitchFamily="34" charset="0"/>
                        </a:rPr>
                        <a:t>$12,400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b="0" i="0" u="none" strike="noStrike">
                          <a:effectLst/>
                          <a:latin typeface="Arial" panose="020B0604020202020204" pitchFamily="34" charset="0"/>
                        </a:rPr>
                        <a:t>$6,413,200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b="0" i="0" u="none" strike="noStrike">
                          <a:effectLst/>
                          <a:latin typeface="Arial" panose="020B0604020202020204" pitchFamily="34" charset="0"/>
                        </a:rPr>
                        <a:t>$29,473,600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b="0" i="0" u="none" strike="noStrike" dirty="0">
                          <a:effectLst/>
                          <a:latin typeface="Arial" panose="020B0604020202020204" pitchFamily="34" charset="0"/>
                        </a:rPr>
                        <a:t>$54,033,700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64559166"/>
                  </a:ext>
                </a:extLst>
              </a:tr>
              <a:tr h="3127814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1" i="0" u="none" strike="noStrike">
                          <a:effectLst/>
                          <a:latin typeface="Arial" panose="020B0604020202020204" pitchFamily="34" charset="0"/>
                        </a:rPr>
                        <a:t>Net Income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b="1" i="0" u="none" strike="noStrike">
                          <a:effectLst/>
                          <a:latin typeface="Arial" panose="020B0604020202020204" pitchFamily="34" charset="0"/>
                        </a:rPr>
                        <a:t>($2,182,733)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b="1" i="0" u="none" strike="noStrike">
                          <a:effectLst/>
                          <a:latin typeface="Arial" panose="020B0604020202020204" pitchFamily="34" charset="0"/>
                        </a:rPr>
                        <a:t>$2,205,747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b="1" i="0" u="none" strike="noStrike">
                          <a:effectLst/>
                          <a:latin typeface="Arial" panose="020B0604020202020204" pitchFamily="34" charset="0"/>
                        </a:rPr>
                        <a:t>$11,910,455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b="1" i="0" u="none" strike="noStrike">
                          <a:effectLst/>
                          <a:latin typeface="Arial" panose="020B0604020202020204" pitchFamily="34" charset="0"/>
                        </a:rPr>
                        <a:t>$54,756,233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600" b="1" i="0" u="none" strike="noStrike" dirty="0">
                          <a:effectLst/>
                          <a:latin typeface="Arial" panose="020B0604020202020204" pitchFamily="34" charset="0"/>
                        </a:rPr>
                        <a:t>$100,348,182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8333909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3"/>
          <p:cNvPicPr>
            <a:picLocks noChangeAspect="1"/>
          </p:cNvPicPr>
          <p:nvPr/>
        </p:nvPicPr>
        <p:blipFill rotWithShape="1">
          <a:blip r:embed="rId3"/>
          <a:srcRect l="4300"/>
          <a:stretch/>
        </p:blipFill>
        <p:spPr>
          <a:xfrm>
            <a:off x="-98999" y="0"/>
            <a:ext cx="50898999" cy="28575000"/>
          </a:xfrm>
          <a:prstGeom prst="rect">
            <a:avLst/>
          </a:prstGeom>
        </p:spPr>
      </p:pic>
      <p:sp>
        <p:nvSpPr>
          <p:cNvPr id="6" name="Object 5"/>
          <p:cNvSpPr txBox="1"/>
          <p:nvPr/>
        </p:nvSpPr>
        <p:spPr>
          <a:xfrm>
            <a:off x="23309510" y="1676400"/>
            <a:ext cx="26038870" cy="619760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9400"/>
              </a:lnSpc>
              <a:buNone/>
            </a:pPr>
            <a:r>
              <a:rPr lang="en-US" sz="7200" dirty="0">
                <a:solidFill>
                  <a:srgbClr val="212121"/>
                </a:solidFill>
                <a:latin typeface="Avenir Book" panose="02000503020000020003" pitchFamily="2" charset="0"/>
                <a:ea typeface="Arial" pitchFamily="34" charset="-122"/>
                <a:cs typeface="Arial" pitchFamily="34" charset="-120"/>
              </a:rPr>
              <a:t>Most professional photographers do not have the business experience to know how to successfully run their studio. </a:t>
            </a:r>
          </a:p>
          <a:p>
            <a:pPr>
              <a:lnSpc>
                <a:spcPts val="9400"/>
              </a:lnSpc>
              <a:buNone/>
            </a:pPr>
            <a:r>
              <a:rPr lang="en-US" sz="7200" dirty="0">
                <a:solidFill>
                  <a:srgbClr val="212121"/>
                </a:solidFill>
                <a:latin typeface="Avenir Book" panose="02000503020000020003" pitchFamily="2" charset="0"/>
                <a:ea typeface="Arial" pitchFamily="34" charset="-122"/>
                <a:cs typeface="Arial" pitchFamily="34" charset="-120"/>
              </a:rPr>
              <a:t>
While they are amazing creatives, many struggle with:
</a:t>
            </a:r>
            <a:endParaRPr lang="en-US" sz="7200" dirty="0">
              <a:latin typeface="Avenir Book" panose="02000503020000020003" pitchFamily="2" charset="0"/>
            </a:endParaRPr>
          </a:p>
        </p:txBody>
      </p:sp>
      <p:sp>
        <p:nvSpPr>
          <p:cNvPr id="9" name="Object 8"/>
          <p:cNvSpPr txBox="1"/>
          <p:nvPr/>
        </p:nvSpPr>
        <p:spPr>
          <a:xfrm>
            <a:off x="23309510" y="7874000"/>
            <a:ext cx="23731290" cy="1780540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1028700" lvl="2" indent="-342900">
              <a:lnSpc>
                <a:spcPct val="150000"/>
              </a:lnSpc>
              <a:buSzPct val="100000"/>
              <a:buChar char="•"/>
            </a:pPr>
            <a:r>
              <a:rPr lang="en-US" sz="9600" dirty="0">
                <a:solidFill>
                  <a:srgbClr val="000000"/>
                </a:solidFill>
                <a:latin typeface="Avenir Book" panose="02000503020000020003" pitchFamily="2" charset="0"/>
                <a:ea typeface="Verdana" pitchFamily="34" charset="-122"/>
                <a:cs typeface="Verdana" pitchFamily="34" charset="-120"/>
              </a:rPr>
              <a:t> Building a client base</a:t>
            </a:r>
          </a:p>
          <a:p>
            <a:pPr marL="1028700" lvl="2" indent="-342900">
              <a:lnSpc>
                <a:spcPct val="150000"/>
              </a:lnSpc>
              <a:buSzPct val="100000"/>
              <a:buChar char="•"/>
            </a:pPr>
            <a:r>
              <a:rPr lang="en-US" sz="9600" dirty="0">
                <a:solidFill>
                  <a:srgbClr val="000000"/>
                </a:solidFill>
                <a:latin typeface="Avenir Book" panose="02000503020000020003" pitchFamily="2" charset="0"/>
                <a:ea typeface="Verdana" pitchFamily="34" charset="-122"/>
                <a:cs typeface="Verdana" pitchFamily="34" charset="-120"/>
              </a:rPr>
              <a:t> Marketing </a:t>
            </a:r>
          </a:p>
          <a:p>
            <a:pPr marL="1028700" lvl="2" indent="-342900">
              <a:lnSpc>
                <a:spcPct val="150000"/>
              </a:lnSpc>
              <a:buSzPct val="100000"/>
              <a:buChar char="•"/>
            </a:pPr>
            <a:r>
              <a:rPr lang="en-US" sz="9600" dirty="0">
                <a:solidFill>
                  <a:srgbClr val="000000"/>
                </a:solidFill>
                <a:latin typeface="Avenir Book" panose="02000503020000020003" pitchFamily="2" charset="0"/>
                <a:ea typeface="Verdana" pitchFamily="34" charset="-122"/>
                <a:cs typeface="Verdana" pitchFamily="34" charset="-120"/>
              </a:rPr>
              <a:t> Selling</a:t>
            </a:r>
          </a:p>
          <a:p>
            <a:pPr marL="1028700" lvl="2" indent="-342900">
              <a:lnSpc>
                <a:spcPct val="150000"/>
              </a:lnSpc>
              <a:buSzPct val="100000"/>
              <a:buChar char="•"/>
            </a:pPr>
            <a:r>
              <a:rPr lang="en-US" sz="9600" dirty="0">
                <a:solidFill>
                  <a:srgbClr val="000000"/>
                </a:solidFill>
                <a:latin typeface="Avenir Book" panose="02000503020000020003" pitchFamily="2" charset="0"/>
                <a:ea typeface="Verdana" pitchFamily="34" charset="-122"/>
                <a:cs typeface="Verdana" pitchFamily="34" charset="-120"/>
              </a:rPr>
              <a:t> Pricing</a:t>
            </a:r>
          </a:p>
          <a:p>
            <a:pPr marL="1028700" lvl="2" indent="-342900">
              <a:lnSpc>
                <a:spcPct val="150000"/>
              </a:lnSpc>
              <a:buSzPct val="100000"/>
              <a:buChar char="•"/>
            </a:pPr>
            <a:r>
              <a:rPr lang="en-US" sz="9600" dirty="0">
                <a:solidFill>
                  <a:srgbClr val="000000"/>
                </a:solidFill>
                <a:latin typeface="Avenir Book" panose="02000503020000020003" pitchFamily="2" charset="0"/>
                <a:ea typeface="Verdana" pitchFamily="34" charset="-122"/>
                <a:cs typeface="Verdana" pitchFamily="34" charset="-120"/>
              </a:rPr>
              <a:t> Scheduling</a:t>
            </a:r>
          </a:p>
          <a:p>
            <a:pPr marL="1028700" lvl="2" indent="-342900">
              <a:lnSpc>
                <a:spcPct val="150000"/>
              </a:lnSpc>
              <a:buSzPct val="100000"/>
              <a:buChar char="•"/>
            </a:pPr>
            <a:r>
              <a:rPr lang="en-US" sz="9600" dirty="0">
                <a:solidFill>
                  <a:srgbClr val="000000"/>
                </a:solidFill>
                <a:latin typeface="Avenir Book" panose="02000503020000020003" pitchFamily="2" charset="0"/>
                <a:ea typeface="Verdana" pitchFamily="34" charset="-122"/>
                <a:cs typeface="Verdana" pitchFamily="34" charset="-120"/>
              </a:rPr>
              <a:t> Merchandising </a:t>
            </a:r>
          </a:p>
          <a:p>
            <a:pPr marL="1028700" lvl="2" indent="-342900">
              <a:lnSpc>
                <a:spcPct val="150000"/>
              </a:lnSpc>
              <a:buSzPct val="100000"/>
              <a:buChar char="•"/>
            </a:pPr>
            <a:r>
              <a:rPr lang="en-US" sz="9600" dirty="0">
                <a:solidFill>
                  <a:srgbClr val="000000"/>
                </a:solidFill>
                <a:latin typeface="Avenir Book" panose="02000503020000020003" pitchFamily="2" charset="0"/>
                <a:ea typeface="Verdana" pitchFamily="34" charset="-122"/>
                <a:cs typeface="Verdana" pitchFamily="34" charset="-120"/>
              </a:rPr>
              <a:t> Managing their business </a:t>
            </a:r>
            <a:endParaRPr lang="en-US" sz="9600" dirty="0">
              <a:latin typeface="Avenir Book" panose="02000503020000020003" pitchFamily="2" charset="0"/>
            </a:endParaRPr>
          </a:p>
          <a:p>
            <a:pPr marL="1028700" lvl="2" indent="-342900">
              <a:lnSpc>
                <a:spcPct val="150000"/>
              </a:lnSpc>
              <a:buSzPct val="100000"/>
              <a:buChar char="•"/>
            </a:pPr>
            <a:endParaRPr lang="en-US" sz="9600" dirty="0">
              <a:latin typeface="Avenir Book" panose="02000503020000020003" pitchFamily="2" charset="0"/>
            </a:endParaRPr>
          </a:p>
        </p:txBody>
      </p:sp>
      <p:sp>
        <p:nvSpPr>
          <p:cNvPr id="10" name="Object 9"/>
          <p:cNvSpPr txBox="1"/>
          <p:nvPr/>
        </p:nvSpPr>
        <p:spPr>
          <a:xfrm>
            <a:off x="21480859" y="22919531"/>
            <a:ext cx="14848086" cy="4663281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1028700" lvl="2" indent="-342900">
              <a:lnSpc>
                <a:spcPts val="8300"/>
              </a:lnSpc>
              <a:buSzPct val="100000"/>
              <a:buChar char="•"/>
            </a:pPr>
            <a:endParaRPr lang="en-US" dirty="0"/>
          </a:p>
        </p:txBody>
      </p:sp>
      <p:pic>
        <p:nvPicPr>
          <p:cNvPr id="11" name="Picture 10" descr="A picture containing plate&#10;&#10;Description automatically generated">
            <a:extLst>
              <a:ext uri="{FF2B5EF4-FFF2-40B4-BE49-F238E27FC236}">
                <a16:creationId xmlns:a16="http://schemas.microsoft.com/office/drawing/2014/main" id="{659C57A1-3F1B-C341-A4C4-3533AE80A9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600" y="1143000"/>
            <a:ext cx="6594451" cy="165831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erson sitting on a table&#10;&#10;Description automatically generated">
            <a:extLst>
              <a:ext uri="{FF2B5EF4-FFF2-40B4-BE49-F238E27FC236}">
                <a16:creationId xmlns:a16="http://schemas.microsoft.com/office/drawing/2014/main" id="{C2072F29-DF06-9F4C-8775-679A19DAB8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571"/>
          <a:stretch/>
        </p:blipFill>
        <p:spPr>
          <a:xfrm>
            <a:off x="-1" y="1"/>
            <a:ext cx="50800001" cy="2866322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886489E-DC75-4D42-9EFB-79BCA72621BE}"/>
              </a:ext>
            </a:extLst>
          </p:cNvPr>
          <p:cNvSpPr/>
          <p:nvPr/>
        </p:nvSpPr>
        <p:spPr>
          <a:xfrm>
            <a:off x="0" y="0"/>
            <a:ext cx="50800000" cy="28575000"/>
          </a:xfrm>
          <a:prstGeom prst="rect">
            <a:avLst/>
          </a:prstGeom>
          <a:solidFill>
            <a:schemeClr val="bg1">
              <a:alpha val="60000"/>
            </a:schemeClr>
          </a:solidFill>
          <a:effectLst>
            <a:outerShdw blurRad="50800" dist="50800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4668" y="8594827"/>
            <a:ext cx="4970076" cy="5022949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2656" y="14436328"/>
            <a:ext cx="4970076" cy="5022949"/>
          </a:xfrm>
          <a:prstGeom prst="rect">
            <a:avLst/>
          </a:prstGeom>
        </p:spPr>
      </p:pic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2656" y="20191016"/>
            <a:ext cx="4970076" cy="5022949"/>
          </a:xfrm>
          <a:prstGeom prst="rect">
            <a:avLst/>
          </a:prstGeom>
        </p:spPr>
      </p:pic>
      <p:pic>
        <p:nvPicPr>
          <p:cNvPr id="7" name="Object 6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1828" y="15875000"/>
            <a:ext cx="2132984" cy="2133203"/>
          </a:xfrm>
          <a:prstGeom prst="rect">
            <a:avLst/>
          </a:prstGeom>
        </p:spPr>
      </p:pic>
      <p:pic>
        <p:nvPicPr>
          <p:cNvPr id="8" name="Object 7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7270" y="21232813"/>
            <a:ext cx="1966124" cy="3014724"/>
          </a:xfrm>
          <a:prstGeom prst="rect">
            <a:avLst/>
          </a:prstGeom>
        </p:spPr>
      </p:pic>
      <p:pic>
        <p:nvPicPr>
          <p:cNvPr id="9" name="Object 8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61719" y="9921875"/>
            <a:ext cx="2269629" cy="2269629"/>
          </a:xfrm>
          <a:prstGeom prst="rect">
            <a:avLst/>
          </a:prstGeom>
        </p:spPr>
      </p:pic>
      <p:sp>
        <p:nvSpPr>
          <p:cNvPr id="10" name="Object 9"/>
          <p:cNvSpPr txBox="1"/>
          <p:nvPr/>
        </p:nvSpPr>
        <p:spPr>
          <a:xfrm>
            <a:off x="9831795" y="10436572"/>
            <a:ext cx="32543750" cy="1240234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9400"/>
              </a:lnSpc>
              <a:buNone/>
            </a:pPr>
            <a:r>
              <a:rPr lang="en-US" sz="7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Will grow the development and UX team to create the best user experience.</a:t>
            </a:r>
            <a:endParaRPr lang="en-US" sz="7200" dirty="0"/>
          </a:p>
        </p:txBody>
      </p:sp>
      <p:sp>
        <p:nvSpPr>
          <p:cNvPr id="11" name="Object 10"/>
          <p:cNvSpPr txBox="1"/>
          <p:nvPr/>
        </p:nvSpPr>
        <p:spPr>
          <a:xfrm>
            <a:off x="3534668" y="4040623"/>
            <a:ext cx="21661934" cy="158750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11800"/>
              </a:lnSpc>
              <a:buNone/>
            </a:pPr>
            <a:r>
              <a:rPr lang="en-US" sz="11700" dirty="0">
                <a:latin typeface="Avenir Book" panose="02000503020000020003" pitchFamily="2" charset="0"/>
                <a:ea typeface="Arimo" pitchFamily="34" charset="-122"/>
                <a:cs typeface="Arimo" pitchFamily="34" charset="-120"/>
              </a:rPr>
              <a:t>Your Investment</a:t>
            </a:r>
            <a:endParaRPr lang="en-US" dirty="0">
              <a:latin typeface="Avenir Book" panose="02000503020000020003" pitchFamily="2" charset="0"/>
            </a:endParaRPr>
          </a:p>
        </p:txBody>
      </p:sp>
      <p:sp>
        <p:nvSpPr>
          <p:cNvPr id="12" name="Object 11"/>
          <p:cNvSpPr txBox="1"/>
          <p:nvPr/>
        </p:nvSpPr>
        <p:spPr>
          <a:xfrm>
            <a:off x="9921875" y="16285233"/>
            <a:ext cx="31272510" cy="1240234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9400"/>
              </a:lnSpc>
              <a:buNone/>
            </a:pPr>
            <a:r>
              <a:rPr lang="en-US" sz="7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Will expand outreach team, building business/consumer client base.</a:t>
            </a:r>
            <a:endParaRPr lang="en-US" sz="7200" dirty="0"/>
          </a:p>
        </p:txBody>
      </p:sp>
      <p:sp>
        <p:nvSpPr>
          <p:cNvPr id="13" name="Object 12"/>
          <p:cNvSpPr txBox="1"/>
          <p:nvPr/>
        </p:nvSpPr>
        <p:spPr>
          <a:xfrm>
            <a:off x="9921875" y="22120058"/>
            <a:ext cx="28119834" cy="1240234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9400"/>
              </a:lnSpc>
              <a:buNone/>
            </a:pPr>
            <a:r>
              <a:rPr lang="en-US" sz="7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Drive large-scale marketing campaign.</a:t>
            </a:r>
            <a:endParaRPr lang="en-US" sz="72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C5E309D-EE77-404D-A2BC-B8FD0D3E785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43169759" y="26215534"/>
            <a:ext cx="6255117" cy="1572977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6"/>
          <p:cNvSpPr txBox="1"/>
          <p:nvPr/>
        </p:nvSpPr>
        <p:spPr>
          <a:xfrm>
            <a:off x="755429" y="1230528"/>
            <a:ext cx="23886604" cy="158750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11800"/>
              </a:lnSpc>
              <a:buNone/>
            </a:pPr>
            <a:r>
              <a:rPr lang="en-US" sz="11700" dirty="0">
                <a:solidFill>
                  <a:srgbClr val="212121"/>
                </a:solidFill>
                <a:latin typeface="Avenir Book" panose="02000503020000020003" pitchFamily="2" charset="0"/>
                <a:ea typeface="Arimo" pitchFamily="34" charset="-122"/>
                <a:cs typeface="Arimo" pitchFamily="34" charset="-120"/>
              </a:rPr>
              <a:t>Advisors </a:t>
            </a:r>
            <a:endParaRPr lang="en-US" dirty="0">
              <a:latin typeface="Avenir Book" panose="02000503020000020003" pitchFamily="2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3644994-FDDB-2245-805F-7272D32C10F2}"/>
              </a:ext>
            </a:extLst>
          </p:cNvPr>
          <p:cNvGrpSpPr/>
          <p:nvPr/>
        </p:nvGrpSpPr>
        <p:grpSpPr>
          <a:xfrm rot="21058364">
            <a:off x="4265014" y="5903603"/>
            <a:ext cx="8331748" cy="9779000"/>
            <a:chOff x="2595598" y="2799365"/>
            <a:chExt cx="8331748" cy="9779000"/>
          </a:xfrm>
        </p:grpSpPr>
        <p:pic>
          <p:nvPicPr>
            <p:cNvPr id="3" name="Picture 2" descr="A picture containing monitor, screen, television, sitting&#10;&#10;Description automatically generated">
              <a:extLst>
                <a:ext uri="{FF2B5EF4-FFF2-40B4-BE49-F238E27FC236}">
                  <a16:creationId xmlns:a16="http://schemas.microsoft.com/office/drawing/2014/main" id="{A659F01D-71B3-8646-BB65-ED900BBE00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0524"/>
            <a:stretch/>
          </p:blipFill>
          <p:spPr>
            <a:xfrm>
              <a:off x="2595598" y="2799365"/>
              <a:ext cx="8331748" cy="9779000"/>
            </a:xfrm>
            <a:prstGeom prst="rect">
              <a:avLst/>
            </a:prstGeom>
          </p:spPr>
        </p:pic>
        <p:pic>
          <p:nvPicPr>
            <p:cNvPr id="35" name="Picture 34" descr="A person posing for the camera&#10;&#10;Description automatically generated">
              <a:extLst>
                <a:ext uri="{FF2B5EF4-FFF2-40B4-BE49-F238E27FC236}">
                  <a16:creationId xmlns:a16="http://schemas.microsoft.com/office/drawing/2014/main" id="{B1B98C19-1CF9-754E-A2C0-228A235474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8" r="418" b="359"/>
            <a:stretch/>
          </p:blipFill>
          <p:spPr>
            <a:xfrm>
              <a:off x="3962400" y="3798277"/>
              <a:ext cx="6119446" cy="630701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041591B-837B-684E-A7E9-9DCAC9616300}"/>
                </a:ext>
              </a:extLst>
            </p:cNvPr>
            <p:cNvSpPr txBox="1"/>
            <p:nvPr/>
          </p:nvSpPr>
          <p:spPr>
            <a:xfrm>
              <a:off x="3436590" y="10431773"/>
              <a:ext cx="717106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/>
                <a:t>David Hernandez</a:t>
              </a:r>
            </a:p>
            <a:p>
              <a:pPr algn="ctr"/>
              <a:r>
                <a:rPr lang="en-US" sz="3600" dirty="0"/>
                <a:t>X, y, z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57F401D-9598-6E44-8CC1-EA710DE8A1FD}"/>
              </a:ext>
            </a:extLst>
          </p:cNvPr>
          <p:cNvGrpSpPr/>
          <p:nvPr/>
        </p:nvGrpSpPr>
        <p:grpSpPr>
          <a:xfrm rot="306184">
            <a:off x="14086092" y="3169192"/>
            <a:ext cx="8331748" cy="9779000"/>
            <a:chOff x="17465742" y="0"/>
            <a:chExt cx="8331748" cy="9779000"/>
          </a:xfrm>
        </p:grpSpPr>
        <p:pic>
          <p:nvPicPr>
            <p:cNvPr id="23" name="Picture 22" descr="A picture containing monitor, screen, television, sitting&#10;&#10;Description automatically generated">
              <a:extLst>
                <a:ext uri="{FF2B5EF4-FFF2-40B4-BE49-F238E27FC236}">
                  <a16:creationId xmlns:a16="http://schemas.microsoft.com/office/drawing/2014/main" id="{9999382D-B52B-974D-B975-A31E0072DA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0524"/>
            <a:stretch/>
          </p:blipFill>
          <p:spPr>
            <a:xfrm>
              <a:off x="17465742" y="0"/>
              <a:ext cx="8331748" cy="9779000"/>
            </a:xfrm>
            <a:prstGeom prst="rect">
              <a:avLst/>
            </a:prstGeom>
          </p:spPr>
        </p:pic>
        <p:pic>
          <p:nvPicPr>
            <p:cNvPr id="39" name="Picture 38" descr="A person smiling for the camera&#10;&#10;Description automatically generated">
              <a:extLst>
                <a:ext uri="{FF2B5EF4-FFF2-40B4-BE49-F238E27FC236}">
                  <a16:creationId xmlns:a16="http://schemas.microsoft.com/office/drawing/2014/main" id="{0685CE85-86B9-F54E-8591-32AC1BCB93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877405" y="980544"/>
              <a:ext cx="6126838" cy="634861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52994D4-44CA-0D4C-8165-757227F801D7}"/>
                </a:ext>
              </a:extLst>
            </p:cNvPr>
            <p:cNvSpPr txBox="1"/>
            <p:nvPr/>
          </p:nvSpPr>
          <p:spPr>
            <a:xfrm>
              <a:off x="18396855" y="7655447"/>
              <a:ext cx="717106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/>
                <a:t>Laurel Richie </a:t>
              </a:r>
            </a:p>
            <a:p>
              <a:pPr algn="ctr"/>
              <a:r>
                <a:rPr lang="en-US" sz="3600" dirty="0"/>
                <a:t>X, y, z 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4B293DF-22BA-3E4E-B221-1369F4E86E4C}"/>
              </a:ext>
            </a:extLst>
          </p:cNvPr>
          <p:cNvGrpSpPr/>
          <p:nvPr/>
        </p:nvGrpSpPr>
        <p:grpSpPr>
          <a:xfrm rot="20924656">
            <a:off x="23845779" y="5459676"/>
            <a:ext cx="8331748" cy="9779000"/>
            <a:chOff x="12061920" y="10105291"/>
            <a:chExt cx="8331748" cy="9779000"/>
          </a:xfrm>
        </p:grpSpPr>
        <p:pic>
          <p:nvPicPr>
            <p:cNvPr id="24" name="Picture 23" descr="A picture containing monitor, screen, television, sitting&#10;&#10;Description automatically generated">
              <a:extLst>
                <a:ext uri="{FF2B5EF4-FFF2-40B4-BE49-F238E27FC236}">
                  <a16:creationId xmlns:a16="http://schemas.microsoft.com/office/drawing/2014/main" id="{D3A7712F-9882-064E-9E9D-7BDEA8FCD4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0524"/>
            <a:stretch/>
          </p:blipFill>
          <p:spPr>
            <a:xfrm>
              <a:off x="12061920" y="10105291"/>
              <a:ext cx="8331748" cy="9779000"/>
            </a:xfrm>
            <a:prstGeom prst="rect">
              <a:avLst/>
            </a:prstGeom>
          </p:spPr>
        </p:pic>
        <p:pic>
          <p:nvPicPr>
            <p:cNvPr id="41" name="Picture 40" descr="A person smiling for the camera&#10;&#10;Description automatically generated">
              <a:extLst>
                <a:ext uri="{FF2B5EF4-FFF2-40B4-BE49-F238E27FC236}">
                  <a16:creationId xmlns:a16="http://schemas.microsoft.com/office/drawing/2014/main" id="{E9FC4891-58B2-7046-B450-DD459FAF3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413079" y="10961900"/>
              <a:ext cx="6158636" cy="666527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06C0F51-6F63-3647-9B45-3FF90B669CD5}"/>
                </a:ext>
              </a:extLst>
            </p:cNvPr>
            <p:cNvSpPr txBox="1"/>
            <p:nvPr/>
          </p:nvSpPr>
          <p:spPr>
            <a:xfrm>
              <a:off x="12906864" y="17719348"/>
              <a:ext cx="717106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/>
                <a:t>Jeremy Baksht </a:t>
              </a:r>
            </a:p>
            <a:p>
              <a:pPr algn="ctr"/>
              <a:r>
                <a:rPr lang="en-US" sz="3600" dirty="0"/>
                <a:t>X, y, z </a:t>
              </a:r>
            </a:p>
          </p:txBody>
        </p:sp>
      </p:grpSp>
      <p:pic>
        <p:nvPicPr>
          <p:cNvPr id="29" name="Picture 28" descr="A picture containing plate&#10;&#10;Description automatically generated">
            <a:extLst>
              <a:ext uri="{FF2B5EF4-FFF2-40B4-BE49-F238E27FC236}">
                <a16:creationId xmlns:a16="http://schemas.microsoft.com/office/drawing/2014/main" id="{23663E71-3D62-944C-ADE4-0CF198B3AF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976033" y="26494793"/>
            <a:ext cx="5788414" cy="145561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DC5282F-44AF-2246-AEF6-A89C46F1421D}"/>
              </a:ext>
            </a:extLst>
          </p:cNvPr>
          <p:cNvGrpSpPr/>
          <p:nvPr/>
        </p:nvGrpSpPr>
        <p:grpSpPr>
          <a:xfrm rot="383625">
            <a:off x="36002103" y="3841369"/>
            <a:ext cx="8331748" cy="9779000"/>
            <a:chOff x="26534764" y="14030177"/>
            <a:chExt cx="8331748" cy="9779000"/>
          </a:xfrm>
        </p:grpSpPr>
        <p:pic>
          <p:nvPicPr>
            <p:cNvPr id="26" name="Picture 25" descr="A picture containing monitor, screen, television, sitting&#10;&#10;Description automatically generated">
              <a:extLst>
                <a:ext uri="{FF2B5EF4-FFF2-40B4-BE49-F238E27FC236}">
                  <a16:creationId xmlns:a16="http://schemas.microsoft.com/office/drawing/2014/main" id="{2D17C1A9-37ED-3344-B61A-FE7E45329A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0524"/>
            <a:stretch/>
          </p:blipFill>
          <p:spPr>
            <a:xfrm>
              <a:off x="26534764" y="14030177"/>
              <a:ext cx="8331748" cy="9779000"/>
            </a:xfrm>
            <a:prstGeom prst="rect">
              <a:avLst/>
            </a:prstGeom>
          </p:spPr>
        </p:pic>
        <p:pic>
          <p:nvPicPr>
            <p:cNvPr id="43" name="Picture 42" descr="A close up of a person&#10;&#10;Description automatically generated">
              <a:extLst>
                <a:ext uri="{FF2B5EF4-FFF2-40B4-BE49-F238E27FC236}">
                  <a16:creationId xmlns:a16="http://schemas.microsoft.com/office/drawing/2014/main" id="{86F1F559-4E48-BE41-84C2-42449964D7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7908570" y="15029631"/>
              <a:ext cx="6238063" cy="623806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E5B8928-A435-A245-80CE-196B75190362}"/>
                </a:ext>
              </a:extLst>
            </p:cNvPr>
            <p:cNvSpPr txBox="1"/>
            <p:nvPr/>
          </p:nvSpPr>
          <p:spPr>
            <a:xfrm>
              <a:off x="27442068" y="21721073"/>
              <a:ext cx="717106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/>
                <a:t>Aditi Deeg </a:t>
              </a:r>
            </a:p>
            <a:p>
              <a:pPr algn="ctr"/>
              <a:r>
                <a:rPr lang="en-US" sz="3600" dirty="0"/>
                <a:t>X, y, z 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04D8E38-E043-004B-B2C8-CBF9CEA3B8C6}"/>
              </a:ext>
            </a:extLst>
          </p:cNvPr>
          <p:cNvGrpSpPr/>
          <p:nvPr/>
        </p:nvGrpSpPr>
        <p:grpSpPr>
          <a:xfrm rot="20913059">
            <a:off x="9810192" y="16243827"/>
            <a:ext cx="8331748" cy="9779000"/>
            <a:chOff x="11906130" y="12200110"/>
            <a:chExt cx="8331748" cy="9779000"/>
          </a:xfrm>
        </p:grpSpPr>
        <p:pic>
          <p:nvPicPr>
            <p:cNvPr id="32" name="Picture 31" descr="A picture containing monitor, screen, television, sitting&#10;&#10;Description automatically generated">
              <a:extLst>
                <a:ext uri="{FF2B5EF4-FFF2-40B4-BE49-F238E27FC236}">
                  <a16:creationId xmlns:a16="http://schemas.microsoft.com/office/drawing/2014/main" id="{DFD42475-4A76-5544-8519-5774C10175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0524"/>
            <a:stretch/>
          </p:blipFill>
          <p:spPr>
            <a:xfrm>
              <a:off x="11906130" y="12200110"/>
              <a:ext cx="8331748" cy="9779000"/>
            </a:xfrm>
            <a:prstGeom prst="rect">
              <a:avLst/>
            </a:prstGeom>
          </p:spPr>
        </p:pic>
        <p:pic>
          <p:nvPicPr>
            <p:cNvPr id="45" name="Picture 44" descr="A person reading a book&#10;&#10;Description automatically generated">
              <a:extLst>
                <a:ext uri="{FF2B5EF4-FFF2-40B4-BE49-F238E27FC236}">
                  <a16:creationId xmlns:a16="http://schemas.microsoft.com/office/drawing/2014/main" id="{47A9F82F-FE4B-4544-8AA7-04E4F6289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254313" y="13254701"/>
              <a:ext cx="6191185" cy="619118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BA93369-A286-BB41-B939-05C20F9382EF}"/>
                </a:ext>
              </a:extLst>
            </p:cNvPr>
            <p:cNvSpPr txBox="1"/>
            <p:nvPr/>
          </p:nvSpPr>
          <p:spPr>
            <a:xfrm>
              <a:off x="12851637" y="19759780"/>
              <a:ext cx="717106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/>
                <a:t>Natalie Diaz </a:t>
              </a:r>
            </a:p>
            <a:p>
              <a:pPr algn="ctr"/>
              <a:r>
                <a:rPr lang="en-US" sz="3600" dirty="0"/>
                <a:t>X, y, z 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4181AAC-9DFA-BE4B-B074-98686183986A}"/>
              </a:ext>
            </a:extLst>
          </p:cNvPr>
          <p:cNvGrpSpPr/>
          <p:nvPr/>
        </p:nvGrpSpPr>
        <p:grpSpPr>
          <a:xfrm rot="437316">
            <a:off x="22233259" y="16815575"/>
            <a:ext cx="8331748" cy="9779000"/>
            <a:chOff x="24112676" y="14127141"/>
            <a:chExt cx="8331748" cy="9779000"/>
          </a:xfrm>
        </p:grpSpPr>
        <p:pic>
          <p:nvPicPr>
            <p:cNvPr id="33" name="Picture 32" descr="A picture containing monitor, screen, television, sitting&#10;&#10;Description automatically generated">
              <a:extLst>
                <a:ext uri="{FF2B5EF4-FFF2-40B4-BE49-F238E27FC236}">
                  <a16:creationId xmlns:a16="http://schemas.microsoft.com/office/drawing/2014/main" id="{EF1BB25D-AE59-6244-A4E3-294CDD02C5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0524"/>
            <a:stretch/>
          </p:blipFill>
          <p:spPr>
            <a:xfrm>
              <a:off x="24112676" y="14127141"/>
              <a:ext cx="8331748" cy="9779000"/>
            </a:xfrm>
            <a:prstGeom prst="rect">
              <a:avLst/>
            </a:prstGeom>
          </p:spPr>
        </p:pic>
        <p:pic>
          <p:nvPicPr>
            <p:cNvPr id="47" name="Picture 46" descr="A person standing in front of a building&#10;&#10;Description automatically generated">
              <a:extLst>
                <a:ext uri="{FF2B5EF4-FFF2-40B4-BE49-F238E27FC236}">
                  <a16:creationId xmlns:a16="http://schemas.microsoft.com/office/drawing/2014/main" id="{B745741D-85A5-3E4C-AEB9-D17460C4A7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5461726" y="15117306"/>
              <a:ext cx="6191185" cy="6191185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9345104-3A89-D749-A41A-D0285F4C7545}"/>
                </a:ext>
              </a:extLst>
            </p:cNvPr>
            <p:cNvSpPr txBox="1"/>
            <p:nvPr/>
          </p:nvSpPr>
          <p:spPr>
            <a:xfrm>
              <a:off x="24971785" y="21698491"/>
              <a:ext cx="717106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/>
                <a:t>Angela Johnson</a:t>
              </a:r>
            </a:p>
            <a:p>
              <a:pPr algn="ctr"/>
              <a:r>
                <a:rPr lang="en-US" sz="3600" dirty="0"/>
                <a:t>X, y, z 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B96B0C4-4431-404E-A6E5-783BF7544B03}"/>
              </a:ext>
            </a:extLst>
          </p:cNvPr>
          <p:cNvGrpSpPr/>
          <p:nvPr/>
        </p:nvGrpSpPr>
        <p:grpSpPr>
          <a:xfrm rot="21097939">
            <a:off x="32965925" y="16161604"/>
            <a:ext cx="8331748" cy="9779000"/>
            <a:chOff x="28583748" y="9782684"/>
            <a:chExt cx="8331748" cy="9779000"/>
          </a:xfrm>
        </p:grpSpPr>
        <p:pic>
          <p:nvPicPr>
            <p:cNvPr id="36" name="Picture 35" descr="A picture containing monitor, screen, television, sitting&#10;&#10;Description automatically generated">
              <a:extLst>
                <a:ext uri="{FF2B5EF4-FFF2-40B4-BE49-F238E27FC236}">
                  <a16:creationId xmlns:a16="http://schemas.microsoft.com/office/drawing/2014/main" id="{D45DDF7A-0260-7146-9FD6-0E600CCCF4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0524"/>
            <a:stretch/>
          </p:blipFill>
          <p:spPr>
            <a:xfrm>
              <a:off x="28583748" y="9782684"/>
              <a:ext cx="8331748" cy="9779000"/>
            </a:xfrm>
            <a:prstGeom prst="rect">
              <a:avLst/>
            </a:prstGeom>
          </p:spPr>
        </p:pic>
        <p:pic>
          <p:nvPicPr>
            <p:cNvPr id="49" name="Picture 48" descr="A person wearing a blue shirt&#10;&#10;Description automatically generated">
              <a:extLst>
                <a:ext uri="{FF2B5EF4-FFF2-40B4-BE49-F238E27FC236}">
                  <a16:creationId xmlns:a16="http://schemas.microsoft.com/office/drawing/2014/main" id="{D7F6D78D-786E-B848-AB39-0316A1FF7A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9984659" y="10786683"/>
              <a:ext cx="6081990" cy="6097909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A7DC8A1-6FCE-484C-8791-C47CAC58AD14}"/>
                </a:ext>
              </a:extLst>
            </p:cNvPr>
            <p:cNvSpPr txBox="1"/>
            <p:nvPr/>
          </p:nvSpPr>
          <p:spPr>
            <a:xfrm>
              <a:off x="29440121" y="17410895"/>
              <a:ext cx="717106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/>
                <a:t>Bill Kindler</a:t>
              </a:r>
            </a:p>
            <a:p>
              <a:pPr algn="ctr"/>
              <a:r>
                <a:rPr lang="en-US" sz="2800" dirty="0"/>
                <a:t>Entrepreneur &amp; Co Founder of Schoology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8835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0941077" cy="29021484"/>
          </a:xfrm>
          <a:prstGeom prst="rect">
            <a:avLst/>
          </a:prstGeom>
        </p:spPr>
      </p:pic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4">
            <a:alphaModFix amt="73000"/>
          </a:blip>
          <a:stretch>
            <a:fillRect/>
          </a:stretch>
        </p:blipFill>
        <p:spPr>
          <a:xfrm>
            <a:off x="0" y="0"/>
            <a:ext cx="50800000" cy="28575000"/>
          </a:xfrm>
          <a:prstGeom prst="rect">
            <a:avLst/>
          </a:prstGeom>
        </p:spPr>
      </p:pic>
      <p:sp>
        <p:nvSpPr>
          <p:cNvPr id="6" name="Object 5"/>
          <p:cNvSpPr txBox="1"/>
          <p:nvPr/>
        </p:nvSpPr>
        <p:spPr>
          <a:xfrm>
            <a:off x="4330847" y="9450586"/>
            <a:ext cx="36510020" cy="5060156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buNone/>
            </a:pPr>
            <a:r>
              <a:rPr lang="en-US" sz="8800" dirty="0">
                <a:solidFill>
                  <a:srgbClr val="FFFF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Thank You!</a:t>
            </a:r>
          </a:p>
          <a:p>
            <a:pPr algn="ctr">
              <a:buNone/>
            </a:pPr>
            <a:r>
              <a:rPr lang="en-US" sz="8800" dirty="0">
                <a:solidFill>
                  <a:srgbClr val="FFFF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from </a:t>
            </a:r>
            <a:endParaRPr lang="en-US" sz="8800" dirty="0"/>
          </a:p>
        </p:txBody>
      </p:sp>
      <p:sp>
        <p:nvSpPr>
          <p:cNvPr id="7" name="Object 6"/>
          <p:cNvSpPr txBox="1"/>
          <p:nvPr/>
        </p:nvSpPr>
        <p:spPr>
          <a:xfrm>
            <a:off x="32156400" y="1264642"/>
            <a:ext cx="17678598" cy="4167981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r">
              <a:buNone/>
            </a:pPr>
            <a:r>
              <a:rPr lang="en-US" sz="8800" dirty="0">
                <a:solidFill>
                  <a:srgbClr val="FFFFFF"/>
                </a:solidFill>
                <a:latin typeface="Avenir Book" panose="02000503020000020003" pitchFamily="2" charset="0"/>
                <a:ea typeface="Arimo" pitchFamily="34" charset="-122"/>
                <a:cs typeface="Arimo" pitchFamily="34" charset="-120"/>
              </a:rPr>
              <a:t>Everything professional photographers need to manage and monetize their business.</a:t>
            </a:r>
            <a:endParaRPr lang="en-US" sz="8800" dirty="0">
              <a:latin typeface="Avenir Book" panose="02000503020000020003" pitchFamily="2" charset="0"/>
            </a:endParaRPr>
          </a:p>
        </p:txBody>
      </p:sp>
      <p:sp>
        <p:nvSpPr>
          <p:cNvPr id="8" name="Object 7"/>
          <p:cNvSpPr txBox="1"/>
          <p:nvPr/>
        </p:nvSpPr>
        <p:spPr>
          <a:xfrm>
            <a:off x="948134" y="25077539"/>
            <a:ext cx="14593838" cy="2480469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9400"/>
              </a:lnSpc>
              <a:buNone/>
            </a:pPr>
            <a:r>
              <a:rPr lang="en-US" sz="6600" dirty="0">
                <a:solidFill>
                  <a:srgbClr val="FFFF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jane@photostudiouniverse.com
(773) 824-5746 </a:t>
            </a:r>
            <a:endParaRPr lang="en-US" sz="6600" dirty="0"/>
          </a:p>
        </p:txBody>
      </p:sp>
      <p:pic>
        <p:nvPicPr>
          <p:cNvPr id="10" name="Picture 9" descr="A picture containing plate&#10;&#10;Description automatically generated">
            <a:extLst>
              <a:ext uri="{FF2B5EF4-FFF2-40B4-BE49-F238E27FC236}">
                <a16:creationId xmlns:a16="http://schemas.microsoft.com/office/drawing/2014/main" id="{6FC3911E-A35A-AB4B-92A3-AAC93864E6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55287" y="14287500"/>
            <a:ext cx="10061140" cy="253008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6CBC10-18D4-4141-A11D-581559346BCB}"/>
              </a:ext>
            </a:extLst>
          </p:cNvPr>
          <p:cNvSpPr/>
          <p:nvPr/>
        </p:nvSpPr>
        <p:spPr>
          <a:xfrm>
            <a:off x="-406400" y="-288456"/>
            <a:ext cx="51206400" cy="2886345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bject 5"/>
          <p:cNvSpPr txBox="1"/>
          <p:nvPr/>
        </p:nvSpPr>
        <p:spPr>
          <a:xfrm>
            <a:off x="21843999" y="6746875"/>
            <a:ext cx="25816967" cy="17561719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9400"/>
              </a:lnSpc>
              <a:buNone/>
            </a:pPr>
            <a:r>
              <a:rPr lang="en-US" sz="6600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tools currently available to photographers don’t solve the problem.
</a:t>
            </a:r>
          </a:p>
          <a:p>
            <a:pPr marL="1028700" lvl="2" indent="-342900">
              <a:lnSpc>
                <a:spcPts val="9400"/>
              </a:lnSpc>
              <a:buSzPct val="100000"/>
              <a:buChar char="•"/>
            </a:pPr>
            <a:r>
              <a:rPr lang="en-US" sz="6600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There isn’t a single-source solution on the market</a:t>
            </a:r>
            <a:br>
              <a:rPr lang="en-US" sz="6600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</a:br>
            <a:endParaRPr lang="en-US" sz="6600" dirty="0">
              <a:solidFill>
                <a:schemeClr val="bg1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1028700" lvl="2" indent="-342900">
              <a:lnSpc>
                <a:spcPts val="9400"/>
              </a:lnSpc>
              <a:buSzPct val="100000"/>
              <a:buChar char="•"/>
            </a:pPr>
            <a:r>
              <a:rPr lang="en-US" sz="6600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Patching together a set of professional and business tools is a costly and fragmented approach</a:t>
            </a:r>
            <a:br>
              <a:rPr lang="en-US" sz="6600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</a:br>
            <a:endParaRPr lang="en-US" sz="6600" dirty="0">
              <a:solidFill>
                <a:schemeClr val="bg1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1028700" lvl="2" indent="-342900">
              <a:lnSpc>
                <a:spcPts val="9400"/>
              </a:lnSpc>
              <a:buSzPct val="100000"/>
              <a:buChar char="•"/>
            </a:pPr>
            <a:r>
              <a:rPr lang="en-US" sz="6600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Photographers juggle multiple vendors to fulfill print and merchandise orders</a:t>
            </a:r>
            <a:br>
              <a:rPr lang="en-US" sz="6600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</a:br>
            <a:endParaRPr lang="en-US" sz="6600" dirty="0">
              <a:solidFill>
                <a:schemeClr val="bg1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1028700" lvl="2" indent="-342900">
              <a:lnSpc>
                <a:spcPts val="9400"/>
              </a:lnSpc>
              <a:buSzPct val="100000"/>
              <a:buChar char="•"/>
            </a:pPr>
            <a:r>
              <a:rPr lang="en-US" sz="6600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Educational resources for photographers don’t focus on developing business competencyBecause photographers don’t have the tools they need to run their business. Many end up feeling overworked and underpaid. As a result, they get frustrated and quit.</a:t>
            </a:r>
            <a:r>
              <a:rPr lang="en-US" sz="6300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Object 6"/>
          <p:cNvSpPr txBox="1"/>
          <p:nvPr/>
        </p:nvSpPr>
        <p:spPr>
          <a:xfrm>
            <a:off x="21843999" y="1282303"/>
            <a:ext cx="26971277" cy="2396331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r">
              <a:lnSpc>
                <a:spcPts val="11800"/>
              </a:lnSpc>
              <a:buNone/>
            </a:pPr>
            <a:r>
              <a:rPr lang="en-US" sz="11700" dirty="0">
                <a:solidFill>
                  <a:schemeClr val="bg1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There is No Effective Platform to Help Them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 descr="A person sitting at a table with a computer&#10;&#10;Description automatically generated">
            <a:extLst>
              <a:ext uri="{FF2B5EF4-FFF2-40B4-BE49-F238E27FC236}">
                <a16:creationId xmlns:a16="http://schemas.microsoft.com/office/drawing/2014/main" id="{D957BB93-613F-8440-B1CD-E0BF931A0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0" y="0"/>
            <a:ext cx="19253200" cy="28863456"/>
          </a:xfrm>
          <a:prstGeom prst="rect">
            <a:avLst/>
          </a:prstGeom>
        </p:spPr>
      </p:pic>
      <p:pic>
        <p:nvPicPr>
          <p:cNvPr id="11" name="Picture 10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D25BCA05-51F2-0B4A-B7D5-2B4EC2C4D0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69759" y="26060400"/>
            <a:ext cx="6255117" cy="157297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3"/>
          <p:cNvPicPr>
            <a:picLocks noChangeAspect="1"/>
          </p:cNvPicPr>
          <p:nvPr/>
        </p:nvPicPr>
        <p:blipFill rotWithShape="1">
          <a:blip r:embed="rId3"/>
          <a:srcRect r="11717"/>
          <a:stretch/>
        </p:blipFill>
        <p:spPr>
          <a:xfrm>
            <a:off x="0" y="0"/>
            <a:ext cx="50800000" cy="28575000"/>
          </a:xfrm>
          <a:prstGeom prst="rect">
            <a:avLst/>
          </a:prstGeom>
        </p:spPr>
      </p:pic>
      <p:sp>
        <p:nvSpPr>
          <p:cNvPr id="5" name="Object 4"/>
          <p:cNvSpPr txBox="1"/>
          <p:nvPr/>
        </p:nvSpPr>
        <p:spPr>
          <a:xfrm>
            <a:off x="1260872" y="5356356"/>
            <a:ext cx="21198284" cy="5354241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buNone/>
            </a:pPr>
            <a:r>
              <a:rPr lang="en-US" sz="7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Photographers struggle to run their businesses, and there isn’t a simple resource available on the market to help them. But it doesn’t have to be that way. 
</a:t>
            </a:r>
            <a:endParaRPr lang="en-US" dirty="0"/>
          </a:p>
        </p:txBody>
      </p:sp>
      <p:sp>
        <p:nvSpPr>
          <p:cNvPr id="6" name="Object 5"/>
          <p:cNvSpPr txBox="1"/>
          <p:nvPr/>
        </p:nvSpPr>
        <p:spPr>
          <a:xfrm>
            <a:off x="1260872" y="2871887"/>
            <a:ext cx="28780879" cy="158750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11800"/>
              </a:lnSpc>
              <a:buNone/>
            </a:pPr>
            <a:r>
              <a:rPr lang="en-US" sz="13000" dirty="0">
                <a:latin typeface="Avenir Book" panose="02000503020000020003" pitchFamily="2" charset="0"/>
                <a:ea typeface="Arimo" pitchFamily="34" charset="-122"/>
                <a:cs typeface="Arimo" pitchFamily="34" charset="-120"/>
              </a:rPr>
              <a:t>It Doesn’t Have to Be That Way</a:t>
            </a:r>
            <a:endParaRPr lang="en-US" sz="13000" dirty="0">
              <a:latin typeface="Avenir Book" panose="02000503020000020003" pitchFamily="2" charset="0"/>
            </a:endParaRPr>
          </a:p>
        </p:txBody>
      </p:sp>
      <p:sp>
        <p:nvSpPr>
          <p:cNvPr id="7" name="Object 6"/>
          <p:cNvSpPr txBox="1"/>
          <p:nvPr/>
        </p:nvSpPr>
        <p:spPr>
          <a:xfrm>
            <a:off x="1260872" y="22283901"/>
            <a:ext cx="21198284" cy="5354241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buNone/>
            </a:pPr>
            <a:r>
              <a:rPr lang="en-US" sz="9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We have envisioned a single-source solution to provide the support photographers need to thrive.</a:t>
            </a:r>
            <a:endParaRPr lang="en-US" sz="96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789D84-6E2D-D84C-A719-1EC57235E26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3220559" y="26065165"/>
            <a:ext cx="6255117" cy="157297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 rotWithShape="1">
          <a:blip r:embed="rId3"/>
          <a:srcRect t="7466" b="5422"/>
          <a:stretch/>
        </p:blipFill>
        <p:spPr>
          <a:xfrm>
            <a:off x="0" y="-1"/>
            <a:ext cx="50800000" cy="28625915"/>
          </a:xfrm>
          <a:prstGeom prst="rect">
            <a:avLst/>
          </a:prstGeom>
        </p:spPr>
      </p:pic>
      <p:sp>
        <p:nvSpPr>
          <p:cNvPr id="7" name="Object 6"/>
          <p:cNvSpPr txBox="1"/>
          <p:nvPr/>
        </p:nvSpPr>
        <p:spPr>
          <a:xfrm>
            <a:off x="19553411" y="3330009"/>
            <a:ext cx="11693178" cy="2044303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11800"/>
              </a:lnSpc>
              <a:buNone/>
            </a:pPr>
            <a:r>
              <a:rPr lang="en-US" sz="9600" dirty="0">
                <a:solidFill>
                  <a:srgbClr val="212121"/>
                </a:solidFill>
                <a:latin typeface="Avenir Book" panose="02000503020000020003" pitchFamily="2" charset="0"/>
                <a:ea typeface="Arimo" pitchFamily="34" charset="-122"/>
                <a:cs typeface="Arimo" pitchFamily="34" charset="-120"/>
              </a:rPr>
              <a:t>Introducing:</a:t>
            </a:r>
            <a:endParaRPr lang="en-US" sz="9600" dirty="0">
              <a:latin typeface="Avenir Book" panose="02000503020000020003" pitchFamily="2" charset="0"/>
            </a:endParaRPr>
          </a:p>
        </p:txBody>
      </p:sp>
      <p:pic>
        <p:nvPicPr>
          <p:cNvPr id="9" name="Picture 8" descr="A picture containing plate&#10;&#10;Description automatically generated">
            <a:extLst>
              <a:ext uri="{FF2B5EF4-FFF2-40B4-BE49-F238E27FC236}">
                <a16:creationId xmlns:a16="http://schemas.microsoft.com/office/drawing/2014/main" id="{336217DC-0113-864B-83AE-8270CE40B1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93377" y="7670800"/>
            <a:ext cx="21413246" cy="53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4413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 rotWithShape="1">
          <a:blip r:embed="rId3"/>
          <a:srcRect b="13511"/>
          <a:stretch/>
        </p:blipFill>
        <p:spPr>
          <a:xfrm>
            <a:off x="0" y="0"/>
            <a:ext cx="50800000" cy="28655324"/>
          </a:xfrm>
          <a:prstGeom prst="rect">
            <a:avLst/>
          </a:prstGeom>
        </p:spPr>
      </p:pic>
      <p:sp>
        <p:nvSpPr>
          <p:cNvPr id="6" name="Object 5"/>
          <p:cNvSpPr txBox="1"/>
          <p:nvPr/>
        </p:nvSpPr>
        <p:spPr>
          <a:xfrm>
            <a:off x="566341" y="-1219200"/>
            <a:ext cx="16045259" cy="1330960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buNone/>
            </a:pPr>
            <a:r>
              <a:rPr lang="en-US" sz="9000" dirty="0">
                <a:solidFill>
                  <a:srgbClr val="21212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Photo Studio Universe will deliver everything professional photographers need to </a:t>
            </a:r>
            <a:r>
              <a:rPr lang="en-US" sz="9000" b="1" dirty="0">
                <a:solidFill>
                  <a:srgbClr val="21212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manage</a:t>
            </a:r>
            <a:r>
              <a:rPr lang="en-US" sz="9000" dirty="0">
                <a:solidFill>
                  <a:srgbClr val="21212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and </a:t>
            </a:r>
            <a:r>
              <a:rPr lang="en-US" sz="9000" b="1" dirty="0">
                <a:solidFill>
                  <a:srgbClr val="21212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monetize</a:t>
            </a:r>
            <a:r>
              <a:rPr lang="en-US" sz="9000" dirty="0">
                <a:solidFill>
                  <a:srgbClr val="21212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their businesses in an easy-to-use software platform.
</a:t>
            </a:r>
            <a:endParaRPr lang="en-US" sz="9000" dirty="0"/>
          </a:p>
        </p:txBody>
      </p:sp>
      <p:pic>
        <p:nvPicPr>
          <p:cNvPr id="9" name="Picture 8" descr="A picture containing plate&#10;&#10;Description automatically generated">
            <a:extLst>
              <a:ext uri="{FF2B5EF4-FFF2-40B4-BE49-F238E27FC236}">
                <a16:creationId xmlns:a16="http://schemas.microsoft.com/office/drawing/2014/main" id="{47570DB0-C5F1-7649-B78E-ACBABF1014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41377" y="26210535"/>
            <a:ext cx="7658623" cy="192591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indoor, sitting, small, table&#10;&#10;Description automatically generated">
            <a:extLst>
              <a:ext uri="{FF2B5EF4-FFF2-40B4-BE49-F238E27FC236}">
                <a16:creationId xmlns:a16="http://schemas.microsoft.com/office/drawing/2014/main" id="{3BCA02B2-2E9B-4141-AEC0-05F11F1C0E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938"/>
          <a:stretch/>
        </p:blipFill>
        <p:spPr>
          <a:xfrm>
            <a:off x="-558800" y="-50801"/>
            <a:ext cx="51409600" cy="28878363"/>
          </a:xfrm>
          <a:prstGeom prst="rect">
            <a:avLst/>
          </a:prstGeom>
        </p:spPr>
      </p:pic>
      <p:sp>
        <p:nvSpPr>
          <p:cNvPr id="6" name="Object 5"/>
          <p:cNvSpPr txBox="1"/>
          <p:nvPr/>
        </p:nvSpPr>
        <p:spPr>
          <a:xfrm>
            <a:off x="484981" y="4569882"/>
            <a:ext cx="29588619" cy="2718593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9400"/>
              </a:lnSpc>
              <a:buNone/>
            </a:pPr>
            <a:r>
              <a:rPr lang="en-US" sz="7200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You don’t need any other applications or systems to run your professional photography business successfully. This is a one-stop, one login, customizable and feature-rich solution.</a:t>
            </a:r>
            <a:r>
              <a:rPr lang="en-US" sz="6300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</a:p>
          <a:p>
            <a:pPr>
              <a:lnSpc>
                <a:spcPts val="9400"/>
              </a:lnSpc>
              <a:buNone/>
            </a:pPr>
            <a:r>
              <a:rPr lang="en-US" sz="6300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Our platform automates the business and e-commerce functions for professional photographers:</a:t>
            </a:r>
          </a:p>
          <a:p>
            <a:pPr marL="1028700" lvl="2" indent="-342900">
              <a:lnSpc>
                <a:spcPts val="9400"/>
              </a:lnSpc>
              <a:buSzPct val="100000"/>
              <a:buChar char="•"/>
            </a:pPr>
            <a:r>
              <a:rPr lang="en-US" sz="6300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Simplifies client marketing and onboarding process with scheduling, payment and booking</a:t>
            </a:r>
          </a:p>
          <a:p>
            <a:pPr marL="1028700" lvl="2" indent="-342900">
              <a:lnSpc>
                <a:spcPts val="9400"/>
              </a:lnSpc>
              <a:buSzPct val="100000"/>
              <a:buChar char="•"/>
            </a:pPr>
            <a:r>
              <a:rPr lang="en-US" sz="6300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Provides all tools including website hosting, scheduling, proofs, professional education/training, data storage and computer backup</a:t>
            </a:r>
          </a:p>
          <a:p>
            <a:pPr marL="1028700" lvl="2" indent="-342900">
              <a:lnSpc>
                <a:spcPts val="9400"/>
              </a:lnSpc>
              <a:buSzPct val="100000"/>
              <a:buChar char="•"/>
            </a:pPr>
            <a:r>
              <a:rPr lang="en-US" sz="6300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Manages fulfillment of e-commerce orders for photographer’s clients</a:t>
            </a:r>
          </a:p>
          <a:p>
            <a:pPr marL="1028700" lvl="2" indent="-342900">
              <a:lnSpc>
                <a:spcPts val="9400"/>
              </a:lnSpc>
              <a:buSzPct val="100000"/>
              <a:buChar char="•"/>
            </a:pPr>
            <a:r>
              <a:rPr lang="en-US" sz="6300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Connects to third-party business and administrative tools through external APIs</a:t>
            </a:r>
          </a:p>
          <a:p>
            <a:pPr marL="1028700" lvl="2" indent="-342900">
              <a:lnSpc>
                <a:spcPts val="9400"/>
              </a:lnSpc>
              <a:buSzPct val="100000"/>
              <a:buChar char="•"/>
            </a:pPr>
            <a:r>
              <a:rPr lang="en-US" sz="6300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Enhances the processes of all of the above by automatically learning about client photography preferences; selecting photographs for client proof galleries; selecting and reserving photographic equipment for shoots based on location, weather and client preferences; and automating educational modules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Object 6"/>
          <p:cNvSpPr txBox="1"/>
          <p:nvPr/>
        </p:nvSpPr>
        <p:spPr>
          <a:xfrm>
            <a:off x="484981" y="5461296"/>
            <a:ext cx="44391709" cy="158750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>
              <a:lnSpc>
                <a:spcPts val="11800"/>
              </a:lnSpc>
              <a:buNone/>
            </a:pPr>
            <a:r>
              <a:rPr lang="en-US" sz="11700" dirty="0">
                <a:solidFill>
                  <a:schemeClr val="bg1"/>
                </a:solidFill>
                <a:latin typeface="Avenir Book" panose="02000503020000020003" pitchFamily="2" charset="0"/>
                <a:ea typeface="Arimo" pitchFamily="34" charset="-122"/>
                <a:cs typeface="Arimo" pitchFamily="34" charset="-120"/>
              </a:rPr>
              <a:t>Platform Overview</a:t>
            </a:r>
            <a:endParaRPr lang="en-US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pic>
        <p:nvPicPr>
          <p:cNvPr id="9" name="Picture 8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909D0788-B72B-2D4F-8473-C70795313E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981" y="855135"/>
            <a:ext cx="6255117" cy="157297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using a computer&#10;&#10;Description automatically generated">
            <a:extLst>
              <a:ext uri="{FF2B5EF4-FFF2-40B4-BE49-F238E27FC236}">
                <a16:creationId xmlns:a16="http://schemas.microsoft.com/office/drawing/2014/main" id="{5DCCFF7A-CC49-A048-883E-6E76D8B899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9476" b="9513"/>
          <a:stretch/>
        </p:blipFill>
        <p:spPr>
          <a:xfrm>
            <a:off x="0" y="-1"/>
            <a:ext cx="50800000" cy="2861513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4E08969-AB05-F942-A31B-8BB87FAE1719}"/>
              </a:ext>
            </a:extLst>
          </p:cNvPr>
          <p:cNvSpPr/>
          <p:nvPr/>
        </p:nvSpPr>
        <p:spPr>
          <a:xfrm>
            <a:off x="0" y="-1"/>
            <a:ext cx="50800000" cy="28575001"/>
          </a:xfrm>
          <a:prstGeom prst="rect">
            <a:avLst/>
          </a:prstGeom>
          <a:solidFill>
            <a:schemeClr val="tx1">
              <a:alpha val="8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bject 5"/>
          <p:cNvSpPr txBox="1"/>
          <p:nvPr/>
        </p:nvSpPr>
        <p:spPr>
          <a:xfrm>
            <a:off x="13346769" y="9016981"/>
            <a:ext cx="21509385" cy="14833203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685800" lvl="2" algn="ctr">
              <a:lnSpc>
                <a:spcPts val="9400"/>
              </a:lnSpc>
              <a:buSzPct val="100000"/>
            </a:pPr>
            <a:r>
              <a:rPr lang="en-US" sz="7200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Easy-to-use templates allow photographers to launch their online presence</a:t>
            </a:r>
          </a:p>
          <a:p>
            <a:pPr marL="685800" lvl="2" algn="ctr">
              <a:lnSpc>
                <a:spcPts val="9400"/>
              </a:lnSpc>
              <a:buSzPct val="100000"/>
            </a:pPr>
            <a:endParaRPr lang="en-US" sz="7200" dirty="0">
              <a:solidFill>
                <a:schemeClr val="bg1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685800" lvl="2" algn="ctr">
              <a:lnSpc>
                <a:spcPts val="9400"/>
              </a:lnSpc>
              <a:buSzPct val="100000"/>
            </a:pPr>
            <a:r>
              <a:rPr lang="en-US" sz="7200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SEO support helps photographers grow their client base</a:t>
            </a:r>
          </a:p>
          <a:p>
            <a:pPr marL="685800" lvl="2" algn="ctr">
              <a:lnSpc>
                <a:spcPts val="9400"/>
              </a:lnSpc>
              <a:buSzPct val="100000"/>
            </a:pPr>
            <a:endParaRPr lang="en-US" sz="7200" dirty="0">
              <a:solidFill>
                <a:schemeClr val="bg1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685800" lvl="2" algn="ctr">
              <a:lnSpc>
                <a:spcPts val="9400"/>
              </a:lnSpc>
              <a:buSzPct val="100000"/>
            </a:pPr>
            <a:r>
              <a:rPr lang="en-US" sz="7200" dirty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“Find a Photographer” search-and-match functionality increases photographers’ visibility</a:t>
            </a:r>
            <a:endParaRPr lang="en-US" sz="7200" dirty="0">
              <a:solidFill>
                <a:schemeClr val="bg1"/>
              </a:solidFill>
            </a:endParaRPr>
          </a:p>
        </p:txBody>
      </p:sp>
      <p:sp>
        <p:nvSpPr>
          <p:cNvPr id="7" name="Object 6"/>
          <p:cNvSpPr txBox="1"/>
          <p:nvPr/>
        </p:nvSpPr>
        <p:spPr>
          <a:xfrm>
            <a:off x="2362808" y="6487859"/>
            <a:ext cx="44391709" cy="317500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algn="ctr">
              <a:lnSpc>
                <a:spcPts val="11800"/>
              </a:lnSpc>
              <a:buNone/>
            </a:pPr>
            <a:r>
              <a:rPr lang="en-US" sz="11700" dirty="0">
                <a:solidFill>
                  <a:schemeClr val="bg1"/>
                </a:solidFill>
                <a:latin typeface="Avenir Book" panose="02000503020000020003" pitchFamily="2" charset="0"/>
                <a:ea typeface="Arimo" pitchFamily="34" charset="-122"/>
                <a:cs typeface="Arimo" pitchFamily="34" charset="-120"/>
              </a:rPr>
              <a:t>Hosted, Professional Website</a:t>
            </a:r>
            <a:endParaRPr lang="en-US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pic>
        <p:nvPicPr>
          <p:cNvPr id="11" name="Picture 10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9C9B833E-55EE-B74F-8486-2C3FE7EF47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69759" y="26060400"/>
            <a:ext cx="6255117" cy="157297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1467</TotalTime>
  <Words>1507</Words>
  <Application>Microsoft Macintosh PowerPoint</Application>
  <PresentationFormat>Custom</PresentationFormat>
  <Paragraphs>280</Paragraphs>
  <Slides>32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Arimo</vt:lpstr>
      <vt:lpstr>Avenir Book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melissa jones</cp:lastModifiedBy>
  <cp:revision>24</cp:revision>
  <dcterms:created xsi:type="dcterms:W3CDTF">2020-08-25T23:40:36Z</dcterms:created>
  <dcterms:modified xsi:type="dcterms:W3CDTF">2020-08-27T15:56:23Z</dcterms:modified>
</cp:coreProperties>
</file>