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8" r:id="rId5"/>
    <p:sldId id="261" r:id="rId6"/>
    <p:sldId id="262" r:id="rId7"/>
    <p:sldId id="264" r:id="rId8"/>
    <p:sldId id="269" r:id="rId9"/>
    <p:sldId id="267" r:id="rId10"/>
    <p:sldId id="265"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4660"/>
  </p:normalViewPr>
  <p:slideViewPr>
    <p:cSldViewPr snapToGrid="0">
      <p:cViewPr varScale="1">
        <p:scale>
          <a:sx n="105" d="100"/>
          <a:sy n="105" d="100"/>
        </p:scale>
        <p:origin x="216" y="6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0DAD-4979-40F7-A9AE-B5AC4CEAC3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61073B-4A6E-4E48-B233-B538E198D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183066-CEF4-4199-8106-ED5446B2E1D2}"/>
              </a:ext>
            </a:extLst>
          </p:cNvPr>
          <p:cNvSpPr>
            <a:spLocks noGrp="1"/>
          </p:cNvSpPr>
          <p:nvPr>
            <p:ph type="dt" sz="half" idx="10"/>
          </p:nvPr>
        </p:nvSpPr>
        <p:spPr/>
        <p:txBody>
          <a:bodyPr/>
          <a:lstStyle/>
          <a:p>
            <a:fld id="{BAC2CD9D-67A7-44A7-887C-95DF99681BF2}" type="datetimeFigureOut">
              <a:rPr lang="en-US" smtClean="0"/>
              <a:t>4/13/20</a:t>
            </a:fld>
            <a:endParaRPr lang="en-US"/>
          </a:p>
        </p:txBody>
      </p:sp>
      <p:sp>
        <p:nvSpPr>
          <p:cNvPr id="5" name="Footer Placeholder 4">
            <a:extLst>
              <a:ext uri="{FF2B5EF4-FFF2-40B4-BE49-F238E27FC236}">
                <a16:creationId xmlns:a16="http://schemas.microsoft.com/office/drawing/2014/main" id="{03D55273-2D87-4B19-9BCA-D524F8077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DCCB-B65E-4103-8F0F-67905ECCC52D}"/>
              </a:ext>
            </a:extLst>
          </p:cNvPr>
          <p:cNvSpPr>
            <a:spLocks noGrp="1"/>
          </p:cNvSpPr>
          <p:nvPr>
            <p:ph type="sldNum" sz="quarter" idx="12"/>
          </p:nvPr>
        </p:nvSpPr>
        <p:spPr/>
        <p:txBody>
          <a:bodyPr/>
          <a:lstStyle/>
          <a:p>
            <a:fld id="{4621252A-CBF8-4A4A-84A4-F87E4F6AF333}" type="slidenum">
              <a:rPr lang="en-US" smtClean="0"/>
              <a:t>‹#›</a:t>
            </a:fld>
            <a:endParaRPr lang="en-US"/>
          </a:p>
        </p:txBody>
      </p:sp>
    </p:spTree>
    <p:extLst>
      <p:ext uri="{BB962C8B-B14F-4D97-AF65-F5344CB8AC3E}">
        <p14:creationId xmlns:p14="http://schemas.microsoft.com/office/powerpoint/2010/main" val="68679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31EA90-D671-4FD8-A9E4-DB9798505C70}"/>
              </a:ext>
            </a:extLst>
          </p:cNvPr>
          <p:cNvSpPr>
            <a:spLocks noGrp="1"/>
          </p:cNvSpPr>
          <p:nvPr>
            <p:ph type="dt" sz="half" idx="10"/>
          </p:nvPr>
        </p:nvSpPr>
        <p:spPr/>
        <p:txBody>
          <a:bodyPr/>
          <a:lstStyle/>
          <a:p>
            <a:fld id="{BAC2CD9D-67A7-44A7-887C-95DF99681BF2}" type="datetimeFigureOut">
              <a:rPr lang="en-US" smtClean="0"/>
              <a:t>4/13/20</a:t>
            </a:fld>
            <a:endParaRPr lang="en-US"/>
          </a:p>
        </p:txBody>
      </p:sp>
      <p:sp>
        <p:nvSpPr>
          <p:cNvPr id="3" name="Footer Placeholder 2">
            <a:extLst>
              <a:ext uri="{FF2B5EF4-FFF2-40B4-BE49-F238E27FC236}">
                <a16:creationId xmlns:a16="http://schemas.microsoft.com/office/drawing/2014/main" id="{D31B5509-84DF-4B43-A444-2A53F509BD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F1C2EA-0488-4767-B294-FC95A7A13B33}"/>
              </a:ext>
            </a:extLst>
          </p:cNvPr>
          <p:cNvSpPr>
            <a:spLocks noGrp="1"/>
          </p:cNvSpPr>
          <p:nvPr>
            <p:ph type="sldNum" sz="quarter" idx="12"/>
          </p:nvPr>
        </p:nvSpPr>
        <p:spPr/>
        <p:txBody>
          <a:bodyPr/>
          <a:lstStyle/>
          <a:p>
            <a:fld id="{4621252A-CBF8-4A4A-84A4-F87E4F6AF333}" type="slidenum">
              <a:rPr lang="en-US" smtClean="0"/>
              <a:t>‹#›</a:t>
            </a:fld>
            <a:endParaRPr lang="en-US"/>
          </a:p>
        </p:txBody>
      </p:sp>
    </p:spTree>
    <p:extLst>
      <p:ext uri="{BB962C8B-B14F-4D97-AF65-F5344CB8AC3E}">
        <p14:creationId xmlns:p14="http://schemas.microsoft.com/office/powerpoint/2010/main" val="2787498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A7683F-9D4B-4F48-92EC-2C7F759C7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1DCDFF-DF05-4DEE-B6E6-C821EA7F6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1A583-6DDC-49D7-8DDC-2B737664F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2CD9D-67A7-44A7-887C-95DF99681BF2}" type="datetimeFigureOut">
              <a:rPr lang="en-US" smtClean="0"/>
              <a:t>4/13/20</a:t>
            </a:fld>
            <a:endParaRPr lang="en-US"/>
          </a:p>
        </p:txBody>
      </p:sp>
      <p:sp>
        <p:nvSpPr>
          <p:cNvPr id="5" name="Footer Placeholder 4">
            <a:extLst>
              <a:ext uri="{FF2B5EF4-FFF2-40B4-BE49-F238E27FC236}">
                <a16:creationId xmlns:a16="http://schemas.microsoft.com/office/drawing/2014/main" id="{67341B4C-6970-47ED-A3D5-2708EDB659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83C7-E472-4735-8C5B-21E4660AE9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1252A-CBF8-4A4A-84A4-F87E4F6AF333}" type="slidenum">
              <a:rPr lang="en-US" smtClean="0"/>
              <a:t>‹#›</a:t>
            </a:fld>
            <a:endParaRPr lang="en-US"/>
          </a:p>
        </p:txBody>
      </p:sp>
    </p:spTree>
    <p:extLst>
      <p:ext uri="{BB962C8B-B14F-4D97-AF65-F5344CB8AC3E}">
        <p14:creationId xmlns:p14="http://schemas.microsoft.com/office/powerpoint/2010/main" val="2814215099"/>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19BA5D-D735-2A40-937B-FF4C2F5D4452}"/>
              </a:ext>
            </a:extLst>
          </p:cNvPr>
          <p:cNvPicPr>
            <a:picLocks noChangeAspect="1"/>
          </p:cNvPicPr>
          <p:nvPr/>
        </p:nvPicPr>
        <p:blipFill rotWithShape="1">
          <a:blip r:embed="rId2">
            <a:extLst>
              <a:ext uri="{28A0092B-C50C-407E-A947-70E740481C1C}">
                <a14:useLocalDpi xmlns:a14="http://schemas.microsoft.com/office/drawing/2010/main" val="0"/>
              </a:ext>
            </a:extLst>
          </a:blip>
          <a:srcRect l="5163" t="24642" r="7394"/>
          <a:stretch/>
        </p:blipFill>
        <p:spPr>
          <a:xfrm>
            <a:off x="1" y="23150"/>
            <a:ext cx="12233084" cy="6855115"/>
          </a:xfrm>
          <a:prstGeom prst="rect">
            <a:avLst/>
          </a:prstGeom>
        </p:spPr>
      </p:pic>
      <p:sp>
        <p:nvSpPr>
          <p:cNvPr id="6" name="Rectangle 5">
            <a:extLst>
              <a:ext uri="{FF2B5EF4-FFF2-40B4-BE49-F238E27FC236}">
                <a16:creationId xmlns:a16="http://schemas.microsoft.com/office/drawing/2014/main" id="{91741E3A-A7E3-1B46-81C5-39C30EA32627}"/>
              </a:ext>
            </a:extLst>
          </p:cNvPr>
          <p:cNvSpPr/>
          <p:nvPr/>
        </p:nvSpPr>
        <p:spPr>
          <a:xfrm>
            <a:off x="0" y="3429000"/>
            <a:ext cx="12192000" cy="824003"/>
          </a:xfrm>
          <a:prstGeom prst="rect">
            <a:avLst/>
          </a:prstGeom>
          <a:solidFill>
            <a:srgbClr val="62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D050235-B186-334A-ADB0-AFFECA1C2C70}"/>
              </a:ext>
            </a:extLst>
          </p:cNvPr>
          <p:cNvSpPr txBox="1"/>
          <p:nvPr/>
        </p:nvSpPr>
        <p:spPr>
          <a:xfrm>
            <a:off x="1330168" y="3548613"/>
            <a:ext cx="10148722" cy="584775"/>
          </a:xfrm>
          <a:prstGeom prst="rect">
            <a:avLst/>
          </a:prstGeom>
          <a:noFill/>
        </p:spPr>
        <p:txBody>
          <a:bodyPr wrap="square" rtlCol="0">
            <a:spAutoFit/>
          </a:bodyPr>
          <a:lstStyle/>
          <a:p>
            <a:pPr algn="ctr"/>
            <a:r>
              <a:rPr lang="en-US" sz="3200" dirty="0">
                <a:solidFill>
                  <a:schemeClr val="bg1"/>
                </a:solidFill>
                <a:latin typeface="Avenir Book" panose="02000503020000020003" pitchFamily="2" charset="0"/>
              </a:rPr>
              <a:t>Telehealth in Today's Senior Living World</a:t>
            </a:r>
          </a:p>
        </p:txBody>
      </p:sp>
      <p:pic>
        <p:nvPicPr>
          <p:cNvPr id="9" name="Picture 8">
            <a:extLst>
              <a:ext uri="{FF2B5EF4-FFF2-40B4-BE49-F238E27FC236}">
                <a16:creationId xmlns:a16="http://schemas.microsoft.com/office/drawing/2014/main" id="{7B8F8598-06BC-AF4A-9A81-E1F32A1AD1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69041" y="5835214"/>
            <a:ext cx="2258341" cy="681511"/>
          </a:xfrm>
          <a:prstGeom prst="rect">
            <a:avLst/>
          </a:prstGeom>
        </p:spPr>
      </p:pic>
    </p:spTree>
    <p:extLst>
      <p:ext uri="{BB962C8B-B14F-4D97-AF65-F5344CB8AC3E}">
        <p14:creationId xmlns:p14="http://schemas.microsoft.com/office/powerpoint/2010/main" val="1084750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people standing in a room&#10;&#10;Description automatically generated">
            <a:extLst>
              <a:ext uri="{FF2B5EF4-FFF2-40B4-BE49-F238E27FC236}">
                <a16:creationId xmlns:a16="http://schemas.microsoft.com/office/drawing/2014/main" id="{16AA124C-8335-C846-AAAE-0A8C64331015}"/>
              </a:ext>
            </a:extLst>
          </p:cNvPr>
          <p:cNvPicPr>
            <a:picLocks noChangeAspect="1"/>
          </p:cNvPicPr>
          <p:nvPr/>
        </p:nvPicPr>
        <p:blipFill rotWithShape="1">
          <a:blip r:embed="rId2">
            <a:alphaModFix amt="17000"/>
            <a:extLst>
              <a:ext uri="{28A0092B-C50C-407E-A947-70E740481C1C}">
                <a14:useLocalDpi xmlns:a14="http://schemas.microsoft.com/office/drawing/2010/main" val="0"/>
              </a:ext>
            </a:extLst>
          </a:blip>
          <a:srcRect t="15278"/>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773DC4A9-ECAE-0244-92B2-370833F02D34}"/>
              </a:ext>
            </a:extLst>
          </p:cNvPr>
          <p:cNvSpPr/>
          <p:nvPr/>
        </p:nvSpPr>
        <p:spPr>
          <a:xfrm>
            <a:off x="0" y="6248086"/>
            <a:ext cx="12192000" cy="415295"/>
          </a:xfrm>
          <a:prstGeom prst="rect">
            <a:avLst/>
          </a:prstGeom>
          <a:solidFill>
            <a:srgbClr val="62A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FEAB641-4D74-4DF6-B45B-E630393EB833}"/>
              </a:ext>
            </a:extLst>
          </p:cNvPr>
          <p:cNvSpPr txBox="1"/>
          <p:nvPr/>
        </p:nvSpPr>
        <p:spPr>
          <a:xfrm>
            <a:off x="876032" y="1810077"/>
            <a:ext cx="10439936" cy="646331"/>
          </a:xfrm>
          <a:prstGeom prst="rect">
            <a:avLst/>
          </a:prstGeom>
          <a:noFill/>
        </p:spPr>
        <p:txBody>
          <a:bodyPr wrap="square" rtlCol="0">
            <a:spAutoFit/>
          </a:bodyPr>
          <a:lstStyle/>
          <a:p>
            <a:pPr algn="ctr"/>
            <a:r>
              <a:rPr lang="en-US" sz="3600" dirty="0">
                <a:solidFill>
                  <a:srgbClr val="62ACB9"/>
                </a:solidFill>
                <a:latin typeface="Avenir Medium" panose="02000503020000020003" pitchFamily="2" charset="0"/>
              </a:rPr>
              <a:t>TeleHealth in Today's Senior Living World</a:t>
            </a:r>
          </a:p>
        </p:txBody>
      </p:sp>
      <p:sp>
        <p:nvSpPr>
          <p:cNvPr id="3" name="TextBox 2">
            <a:extLst>
              <a:ext uri="{FF2B5EF4-FFF2-40B4-BE49-F238E27FC236}">
                <a16:creationId xmlns:a16="http://schemas.microsoft.com/office/drawing/2014/main" id="{05AF2519-7F6F-4C19-AEB1-E3B793AC6F15}"/>
              </a:ext>
            </a:extLst>
          </p:cNvPr>
          <p:cNvSpPr txBox="1"/>
          <p:nvPr/>
        </p:nvSpPr>
        <p:spPr>
          <a:xfrm>
            <a:off x="284811" y="664151"/>
            <a:ext cx="6478859" cy="369332"/>
          </a:xfrm>
          <a:prstGeom prst="rect">
            <a:avLst/>
          </a:prstGeom>
          <a:noFill/>
        </p:spPr>
        <p:txBody>
          <a:bodyPr wrap="square" rtlCol="0">
            <a:spAutoFit/>
          </a:bodyPr>
          <a:lstStyle/>
          <a:p>
            <a:r>
              <a:rPr lang="en-US" dirty="0">
                <a:latin typeface="Avenir Book" panose="02000503020000020003" pitchFamily="2" charset="0"/>
              </a:rPr>
              <a:t>Town Hall Virtual Event for Senior Living</a:t>
            </a:r>
          </a:p>
        </p:txBody>
      </p:sp>
      <p:sp>
        <p:nvSpPr>
          <p:cNvPr id="4" name="TextBox 3">
            <a:extLst>
              <a:ext uri="{FF2B5EF4-FFF2-40B4-BE49-F238E27FC236}">
                <a16:creationId xmlns:a16="http://schemas.microsoft.com/office/drawing/2014/main" id="{3A161491-8704-47B9-9B37-710C8B0D8FA6}"/>
              </a:ext>
            </a:extLst>
          </p:cNvPr>
          <p:cNvSpPr txBox="1"/>
          <p:nvPr/>
        </p:nvSpPr>
        <p:spPr>
          <a:xfrm>
            <a:off x="1630489" y="3832762"/>
            <a:ext cx="8931019" cy="1200329"/>
          </a:xfrm>
          <a:prstGeom prst="rect">
            <a:avLst/>
          </a:prstGeom>
          <a:noFill/>
        </p:spPr>
        <p:txBody>
          <a:bodyPr wrap="square" rtlCol="0">
            <a:spAutoFit/>
          </a:bodyPr>
          <a:lstStyle/>
          <a:p>
            <a:pPr algn="ctr"/>
            <a:r>
              <a:rPr lang="en-US" sz="2400" dirty="0">
                <a:solidFill>
                  <a:srgbClr val="62ACB9"/>
                </a:solidFill>
                <a:latin typeface="Avenir Medium" panose="02000503020000020003" pitchFamily="2" charset="0"/>
              </a:rPr>
              <a:t>A</a:t>
            </a:r>
            <a:r>
              <a:rPr lang="en-US" sz="2400" dirty="0">
                <a:solidFill>
                  <a:srgbClr val="62ACB9"/>
                </a:solidFill>
                <a:effectLst/>
                <a:latin typeface="Avenir Medium" panose="02000503020000020003" pitchFamily="2" charset="0"/>
              </a:rPr>
              <a:t> Town Hall meeting for sharing experiences with telehealth.</a:t>
            </a:r>
          </a:p>
          <a:p>
            <a:pPr algn="ctr"/>
            <a:r>
              <a:rPr lang="en-US" sz="2400" dirty="0">
                <a:solidFill>
                  <a:srgbClr val="62ACB9"/>
                </a:solidFill>
                <a:latin typeface="Avenir Medium" panose="02000503020000020003" pitchFamily="2" charset="0"/>
              </a:rPr>
              <a:t>What is changing?</a:t>
            </a:r>
            <a:endParaRPr lang="en-US" sz="2400" dirty="0">
              <a:solidFill>
                <a:srgbClr val="62ACB9"/>
              </a:solidFill>
              <a:effectLst/>
              <a:latin typeface="Avenir Medium" panose="02000503020000020003" pitchFamily="2" charset="0"/>
            </a:endParaRPr>
          </a:p>
          <a:p>
            <a:pPr algn="ctr"/>
            <a:r>
              <a:rPr lang="en-US" sz="2400" dirty="0">
                <a:solidFill>
                  <a:srgbClr val="62ACB9"/>
                </a:solidFill>
                <a:latin typeface="Avenir Medium" panose="02000503020000020003" pitchFamily="2" charset="0"/>
              </a:rPr>
              <a:t>What have you tried that is unique and want to share?</a:t>
            </a:r>
          </a:p>
        </p:txBody>
      </p:sp>
      <p:sp>
        <p:nvSpPr>
          <p:cNvPr id="5" name="TextBox 4">
            <a:extLst>
              <a:ext uri="{FF2B5EF4-FFF2-40B4-BE49-F238E27FC236}">
                <a16:creationId xmlns:a16="http://schemas.microsoft.com/office/drawing/2014/main" id="{EB22BE2B-EB64-4473-B99E-965DB3FC91A4}"/>
              </a:ext>
            </a:extLst>
          </p:cNvPr>
          <p:cNvSpPr txBox="1"/>
          <p:nvPr/>
        </p:nvSpPr>
        <p:spPr>
          <a:xfrm>
            <a:off x="1874025" y="2638059"/>
            <a:ext cx="8443948" cy="830997"/>
          </a:xfrm>
          <a:prstGeom prst="rect">
            <a:avLst/>
          </a:prstGeom>
          <a:noFill/>
        </p:spPr>
        <p:txBody>
          <a:bodyPr wrap="square" rtlCol="0">
            <a:spAutoFit/>
          </a:bodyPr>
          <a:lstStyle/>
          <a:p>
            <a:pPr algn="ctr"/>
            <a:r>
              <a:rPr lang="en-US" sz="2400" dirty="0">
                <a:latin typeface="Avenir Book" panose="02000503020000020003" pitchFamily="2" charset="0"/>
              </a:rPr>
              <a:t>GOAL: Showcasing both Successes and Lessons Learned During Dramatic Changes in TeleHealth</a:t>
            </a:r>
          </a:p>
        </p:txBody>
      </p:sp>
      <p:sp>
        <p:nvSpPr>
          <p:cNvPr id="6" name="TextBox 5">
            <a:extLst>
              <a:ext uri="{FF2B5EF4-FFF2-40B4-BE49-F238E27FC236}">
                <a16:creationId xmlns:a16="http://schemas.microsoft.com/office/drawing/2014/main" id="{A7359A97-1022-4DF9-B74F-796B260A2958}"/>
              </a:ext>
            </a:extLst>
          </p:cNvPr>
          <p:cNvSpPr txBox="1"/>
          <p:nvPr/>
        </p:nvSpPr>
        <p:spPr>
          <a:xfrm>
            <a:off x="284811" y="278996"/>
            <a:ext cx="4707274" cy="276999"/>
          </a:xfrm>
          <a:prstGeom prst="rect">
            <a:avLst/>
          </a:prstGeom>
          <a:noFill/>
        </p:spPr>
        <p:txBody>
          <a:bodyPr wrap="square" rtlCol="0">
            <a:spAutoFit/>
          </a:bodyPr>
          <a:lstStyle/>
          <a:p>
            <a:r>
              <a:rPr lang="en-US" sz="1200" dirty="0">
                <a:latin typeface="Avenir Book" panose="02000503020000020003" pitchFamily="2" charset="0"/>
              </a:rPr>
              <a:t>THURSDAY APRIL 16, 2020 AT 2:00 PM EST</a:t>
            </a:r>
          </a:p>
        </p:txBody>
      </p:sp>
      <p:sp>
        <p:nvSpPr>
          <p:cNvPr id="7" name="TextBox 6">
            <a:extLst>
              <a:ext uri="{FF2B5EF4-FFF2-40B4-BE49-F238E27FC236}">
                <a16:creationId xmlns:a16="http://schemas.microsoft.com/office/drawing/2014/main" id="{7BE04FC8-7E6C-414F-8BD7-BF808EE97034}"/>
              </a:ext>
            </a:extLst>
          </p:cNvPr>
          <p:cNvSpPr txBox="1"/>
          <p:nvPr/>
        </p:nvSpPr>
        <p:spPr>
          <a:xfrm>
            <a:off x="410199" y="6310983"/>
            <a:ext cx="8801229" cy="307777"/>
          </a:xfrm>
          <a:prstGeom prst="rect">
            <a:avLst/>
          </a:prstGeom>
          <a:noFill/>
        </p:spPr>
        <p:txBody>
          <a:bodyPr wrap="square" rtlCol="0">
            <a:spAutoFit/>
          </a:bodyPr>
          <a:lstStyle/>
          <a:p>
            <a:r>
              <a:rPr lang="en-US" sz="1400" dirty="0">
                <a:solidFill>
                  <a:schemeClr val="bg1"/>
                </a:solidFill>
                <a:latin typeface="Avenir Book" panose="02000503020000020003" pitchFamily="2" charset="0"/>
              </a:rPr>
              <a:t>Hosted by Constant Companion LLC, a voice- and video-technology provider to the senior care community</a:t>
            </a:r>
          </a:p>
        </p:txBody>
      </p:sp>
      <p:pic>
        <p:nvPicPr>
          <p:cNvPr id="11" name="Picture 10">
            <a:extLst>
              <a:ext uri="{FF2B5EF4-FFF2-40B4-BE49-F238E27FC236}">
                <a16:creationId xmlns:a16="http://schemas.microsoft.com/office/drawing/2014/main" id="{74111175-4E12-9243-AB48-663B516669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59121" y="144966"/>
            <a:ext cx="1806182" cy="545061"/>
          </a:xfrm>
          <a:prstGeom prst="rect">
            <a:avLst/>
          </a:prstGeom>
        </p:spPr>
      </p:pic>
      <p:sp>
        <p:nvSpPr>
          <p:cNvPr id="13" name="TextBox 12">
            <a:extLst>
              <a:ext uri="{FF2B5EF4-FFF2-40B4-BE49-F238E27FC236}">
                <a16:creationId xmlns:a16="http://schemas.microsoft.com/office/drawing/2014/main" id="{5B1BCB76-6AA1-433C-B733-F4EADD223BDE}"/>
              </a:ext>
            </a:extLst>
          </p:cNvPr>
          <p:cNvSpPr txBox="1"/>
          <p:nvPr/>
        </p:nvSpPr>
        <p:spPr>
          <a:xfrm>
            <a:off x="5142560" y="5396798"/>
            <a:ext cx="1906879" cy="461665"/>
          </a:xfrm>
          <a:prstGeom prst="rect">
            <a:avLst/>
          </a:prstGeom>
          <a:noFill/>
        </p:spPr>
        <p:txBody>
          <a:bodyPr wrap="square" rtlCol="0">
            <a:spAutoFit/>
          </a:bodyPr>
          <a:lstStyle/>
          <a:p>
            <a:r>
              <a:rPr lang="en-US" sz="2400" dirty="0">
                <a:latin typeface="Avenir Book" panose="02000503020000020003" pitchFamily="2" charset="0"/>
              </a:rPr>
              <a:t>Work Survey</a:t>
            </a:r>
          </a:p>
        </p:txBody>
      </p:sp>
    </p:spTree>
    <p:extLst>
      <p:ext uri="{BB962C8B-B14F-4D97-AF65-F5344CB8AC3E}">
        <p14:creationId xmlns:p14="http://schemas.microsoft.com/office/powerpoint/2010/main" val="143588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8ADAA98-F5E0-BF4E-B815-D15D49425BCC}"/>
              </a:ext>
            </a:extLst>
          </p:cNvPr>
          <p:cNvPicPr>
            <a:picLocks noChangeAspect="1"/>
          </p:cNvPicPr>
          <p:nvPr/>
        </p:nvPicPr>
        <p:blipFill rotWithShape="1">
          <a:blip r:embed="rId2">
            <a:alphaModFix amt="14000"/>
            <a:extLst>
              <a:ext uri="{28A0092B-C50C-407E-A947-70E740481C1C}">
                <a14:useLocalDpi xmlns:a14="http://schemas.microsoft.com/office/drawing/2010/main" val="0"/>
              </a:ext>
            </a:extLst>
          </a:blip>
          <a:srcRect t="12918"/>
          <a:stretch/>
        </p:blipFill>
        <p:spPr>
          <a:xfrm>
            <a:off x="1" y="-13201"/>
            <a:ext cx="12216038" cy="6880409"/>
          </a:xfrm>
          <a:prstGeom prst="rect">
            <a:avLst/>
          </a:prstGeom>
        </p:spPr>
      </p:pic>
      <p:sp>
        <p:nvSpPr>
          <p:cNvPr id="16" name="Rectangle 15">
            <a:extLst>
              <a:ext uri="{FF2B5EF4-FFF2-40B4-BE49-F238E27FC236}">
                <a16:creationId xmlns:a16="http://schemas.microsoft.com/office/drawing/2014/main" id="{DA55F453-B5D6-BA47-841A-BFF7F54A19EA}"/>
              </a:ext>
            </a:extLst>
          </p:cNvPr>
          <p:cNvSpPr/>
          <p:nvPr/>
        </p:nvSpPr>
        <p:spPr>
          <a:xfrm>
            <a:off x="12020" y="5716104"/>
            <a:ext cx="12192000" cy="824003"/>
          </a:xfrm>
          <a:prstGeom prst="rect">
            <a:avLst/>
          </a:prstGeom>
          <a:solidFill>
            <a:srgbClr val="62A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4">
            <a:extLst>
              <a:ext uri="{FF2B5EF4-FFF2-40B4-BE49-F238E27FC236}">
                <a16:creationId xmlns:a16="http://schemas.microsoft.com/office/drawing/2014/main" id="{F443014C-24B5-4872-9D68-0729BE95C847}"/>
              </a:ext>
            </a:extLst>
          </p:cNvPr>
          <p:cNvSpPr txBox="1">
            <a:spLocks/>
          </p:cNvSpPr>
          <p:nvPr/>
        </p:nvSpPr>
        <p:spPr>
          <a:xfrm>
            <a:off x="1763927" y="5869626"/>
            <a:ext cx="8664146" cy="625796"/>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b="1" kern="1200" spc="170" dirty="0">
                <a:solidFill>
                  <a:schemeClr val="bg1"/>
                </a:solidFill>
                <a:latin typeface="Avalon" panose="02000603050000020004" pitchFamily="2" charset="77"/>
                <a:ea typeface="+mj-ea"/>
                <a:cs typeface="+mj-cs"/>
              </a:rPr>
              <a:t>PANELISTS</a:t>
            </a:r>
          </a:p>
        </p:txBody>
      </p:sp>
      <p:sp>
        <p:nvSpPr>
          <p:cNvPr id="9" name="TextBox 8">
            <a:extLst>
              <a:ext uri="{FF2B5EF4-FFF2-40B4-BE49-F238E27FC236}">
                <a16:creationId xmlns:a16="http://schemas.microsoft.com/office/drawing/2014/main" id="{19AB5E39-4572-450C-8D45-1D2414958946}"/>
              </a:ext>
            </a:extLst>
          </p:cNvPr>
          <p:cNvSpPr txBox="1"/>
          <p:nvPr/>
        </p:nvSpPr>
        <p:spPr>
          <a:xfrm>
            <a:off x="12020" y="4727283"/>
            <a:ext cx="2849586" cy="661720"/>
          </a:xfrm>
          <a:prstGeom prst="rect">
            <a:avLst/>
          </a:prstGeom>
          <a:noFill/>
        </p:spPr>
        <p:txBody>
          <a:bodyPr wrap="square" rtlCol="0">
            <a:spAutoFit/>
          </a:bodyPr>
          <a:lstStyle/>
          <a:p>
            <a:pPr algn="ctr">
              <a:spcAft>
                <a:spcPts val="600"/>
              </a:spcAft>
            </a:pPr>
            <a:r>
              <a:rPr lang="en-US" sz="1600" dirty="0">
                <a:latin typeface="Avenir Book" panose="02000503020000020003" pitchFamily="2" charset="0"/>
              </a:rPr>
              <a:t>DR. JESSE EHRENFELD</a:t>
            </a:r>
          </a:p>
          <a:p>
            <a:pPr algn="ctr">
              <a:spcAft>
                <a:spcPts val="600"/>
              </a:spcAft>
            </a:pPr>
            <a:r>
              <a:rPr lang="en-US" sz="1600" dirty="0">
                <a:latin typeface="Avenir Book" panose="02000503020000020003" pitchFamily="2" charset="0"/>
              </a:rPr>
              <a:t>America Medical Association</a:t>
            </a:r>
          </a:p>
        </p:txBody>
      </p:sp>
      <p:sp>
        <p:nvSpPr>
          <p:cNvPr id="10" name="TextBox 9">
            <a:extLst>
              <a:ext uri="{FF2B5EF4-FFF2-40B4-BE49-F238E27FC236}">
                <a16:creationId xmlns:a16="http://schemas.microsoft.com/office/drawing/2014/main" id="{B108B661-4FEC-4CA1-B557-7B810B9766F4}"/>
              </a:ext>
            </a:extLst>
          </p:cNvPr>
          <p:cNvSpPr txBox="1"/>
          <p:nvPr/>
        </p:nvSpPr>
        <p:spPr>
          <a:xfrm>
            <a:off x="3647025" y="4740894"/>
            <a:ext cx="2007909" cy="661720"/>
          </a:xfrm>
          <a:prstGeom prst="rect">
            <a:avLst/>
          </a:prstGeom>
          <a:noFill/>
        </p:spPr>
        <p:txBody>
          <a:bodyPr wrap="square" rtlCol="0">
            <a:spAutoFit/>
          </a:bodyPr>
          <a:lstStyle/>
          <a:p>
            <a:pPr algn="ctr">
              <a:spcAft>
                <a:spcPts val="600"/>
              </a:spcAft>
            </a:pPr>
            <a:r>
              <a:rPr lang="en-US" sz="1600" dirty="0">
                <a:latin typeface="Avenir Book" panose="02000503020000020003" pitchFamily="2" charset="0"/>
              </a:rPr>
              <a:t>BAHA ZEIDAN</a:t>
            </a:r>
          </a:p>
          <a:p>
            <a:pPr algn="ctr">
              <a:spcAft>
                <a:spcPts val="600"/>
              </a:spcAft>
            </a:pPr>
            <a:r>
              <a:rPr lang="en-US" sz="1600" dirty="0">
                <a:latin typeface="Avenir Book" panose="02000503020000020003" pitchFamily="2" charset="0"/>
              </a:rPr>
              <a:t>Azalea Health</a:t>
            </a:r>
          </a:p>
        </p:txBody>
      </p:sp>
      <p:sp>
        <p:nvSpPr>
          <p:cNvPr id="11" name="TextBox 10">
            <a:extLst>
              <a:ext uri="{FF2B5EF4-FFF2-40B4-BE49-F238E27FC236}">
                <a16:creationId xmlns:a16="http://schemas.microsoft.com/office/drawing/2014/main" id="{0DF3279C-0CB6-4FCA-9242-D055FE683A59}"/>
              </a:ext>
            </a:extLst>
          </p:cNvPr>
          <p:cNvSpPr txBox="1"/>
          <p:nvPr/>
        </p:nvSpPr>
        <p:spPr>
          <a:xfrm>
            <a:off x="6614773" y="4740894"/>
            <a:ext cx="2436974" cy="661720"/>
          </a:xfrm>
          <a:prstGeom prst="rect">
            <a:avLst/>
          </a:prstGeom>
          <a:noFill/>
        </p:spPr>
        <p:txBody>
          <a:bodyPr wrap="square" rtlCol="0">
            <a:spAutoFit/>
          </a:bodyPr>
          <a:lstStyle/>
          <a:p>
            <a:pPr algn="ctr">
              <a:spcAft>
                <a:spcPts val="600"/>
              </a:spcAft>
            </a:pPr>
            <a:r>
              <a:rPr lang="en-US" sz="1600" dirty="0">
                <a:latin typeface="Avenir Book" panose="02000503020000020003" pitchFamily="2" charset="0"/>
              </a:rPr>
              <a:t>JENNIFER GUILMETTE</a:t>
            </a:r>
          </a:p>
          <a:p>
            <a:pPr algn="ctr">
              <a:spcAft>
                <a:spcPts val="600"/>
              </a:spcAft>
            </a:pPr>
            <a:r>
              <a:rPr lang="en-US" sz="1600" dirty="0">
                <a:latin typeface="Avenir Book" panose="02000503020000020003" pitchFamily="2" charset="0"/>
              </a:rPr>
              <a:t>SOC Telemed</a:t>
            </a:r>
          </a:p>
        </p:txBody>
      </p:sp>
      <p:pic>
        <p:nvPicPr>
          <p:cNvPr id="13" name="Picture 12">
            <a:extLst>
              <a:ext uri="{FF2B5EF4-FFF2-40B4-BE49-F238E27FC236}">
                <a16:creationId xmlns:a16="http://schemas.microsoft.com/office/drawing/2014/main" id="{B67D679F-3F7B-FA4D-979E-B14A332FEE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4321" y="144966"/>
            <a:ext cx="1890981" cy="570651"/>
          </a:xfrm>
          <a:prstGeom prst="rect">
            <a:avLst/>
          </a:prstGeom>
        </p:spPr>
      </p:pic>
      <p:sp>
        <p:nvSpPr>
          <p:cNvPr id="14" name="TextBox 13">
            <a:extLst>
              <a:ext uri="{FF2B5EF4-FFF2-40B4-BE49-F238E27FC236}">
                <a16:creationId xmlns:a16="http://schemas.microsoft.com/office/drawing/2014/main" id="{FECB048A-5F7E-4F4E-A9AF-0D176277F771}"/>
              </a:ext>
            </a:extLst>
          </p:cNvPr>
          <p:cNvSpPr txBox="1"/>
          <p:nvPr/>
        </p:nvSpPr>
        <p:spPr>
          <a:xfrm>
            <a:off x="163521" y="261014"/>
            <a:ext cx="2849586" cy="338554"/>
          </a:xfrm>
          <a:prstGeom prst="rect">
            <a:avLst/>
          </a:prstGeom>
          <a:noFill/>
        </p:spPr>
        <p:txBody>
          <a:bodyPr wrap="square" rtlCol="0">
            <a:spAutoFit/>
          </a:bodyPr>
          <a:lstStyle/>
          <a:p>
            <a:pPr>
              <a:spcAft>
                <a:spcPts val="600"/>
              </a:spcAft>
            </a:pPr>
            <a:r>
              <a:rPr lang="en-US" sz="1600" dirty="0">
                <a:latin typeface="Avenir Book" panose="02000503020000020003" pitchFamily="2" charset="0"/>
              </a:rPr>
              <a:t>MODERATOR: Paul Valcheff</a:t>
            </a:r>
          </a:p>
        </p:txBody>
      </p:sp>
      <p:sp>
        <p:nvSpPr>
          <p:cNvPr id="21" name="TextBox 20">
            <a:extLst>
              <a:ext uri="{FF2B5EF4-FFF2-40B4-BE49-F238E27FC236}">
                <a16:creationId xmlns:a16="http://schemas.microsoft.com/office/drawing/2014/main" id="{38CBC6D4-D82C-4582-8604-4874D0FBF94D}"/>
              </a:ext>
            </a:extLst>
          </p:cNvPr>
          <p:cNvSpPr txBox="1"/>
          <p:nvPr/>
        </p:nvSpPr>
        <p:spPr>
          <a:xfrm>
            <a:off x="9469829" y="4740894"/>
            <a:ext cx="2577665" cy="661720"/>
          </a:xfrm>
          <a:prstGeom prst="rect">
            <a:avLst/>
          </a:prstGeom>
          <a:noFill/>
        </p:spPr>
        <p:txBody>
          <a:bodyPr wrap="square" rtlCol="0">
            <a:spAutoFit/>
          </a:bodyPr>
          <a:lstStyle/>
          <a:p>
            <a:pPr algn="ctr">
              <a:spcAft>
                <a:spcPts val="600"/>
              </a:spcAft>
            </a:pPr>
            <a:r>
              <a:rPr lang="en-US" sz="1600" dirty="0">
                <a:latin typeface="Avenir Book" panose="02000503020000020003" pitchFamily="2" charset="0"/>
              </a:rPr>
              <a:t>PETER ROSENBERGER</a:t>
            </a:r>
          </a:p>
          <a:p>
            <a:pPr algn="ctr">
              <a:spcAft>
                <a:spcPts val="600"/>
              </a:spcAft>
            </a:pPr>
            <a:r>
              <a:rPr lang="en-US" sz="1600" dirty="0">
                <a:latin typeface="Avenir Book" panose="02000503020000020003" pitchFamily="2" charset="0"/>
              </a:rPr>
              <a:t>Hope for the Caregiver</a:t>
            </a:r>
          </a:p>
        </p:txBody>
      </p:sp>
      <p:pic>
        <p:nvPicPr>
          <p:cNvPr id="15" name="Picture 14">
            <a:extLst>
              <a:ext uri="{FF2B5EF4-FFF2-40B4-BE49-F238E27FC236}">
                <a16:creationId xmlns:a16="http://schemas.microsoft.com/office/drawing/2014/main" id="{4BF6B3A6-DF3D-884F-8E27-28A56AE01F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4506" y="1529233"/>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9" name="Picture 18">
            <a:extLst>
              <a:ext uri="{FF2B5EF4-FFF2-40B4-BE49-F238E27FC236}">
                <a16:creationId xmlns:a16="http://schemas.microsoft.com/office/drawing/2014/main" id="{6AB306C9-91B1-E24B-B04C-D8120E1B9B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64805" y="1549911"/>
            <a:ext cx="2772350" cy="282809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2" name="Picture 21">
            <a:extLst>
              <a:ext uri="{FF2B5EF4-FFF2-40B4-BE49-F238E27FC236}">
                <a16:creationId xmlns:a16="http://schemas.microsoft.com/office/drawing/2014/main" id="{29FE5F52-2D59-2347-AD89-31878E41813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21988" y="1529233"/>
            <a:ext cx="2706390"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3" name="Picture 22">
            <a:extLst>
              <a:ext uri="{FF2B5EF4-FFF2-40B4-BE49-F238E27FC236}">
                <a16:creationId xmlns:a16="http://schemas.microsoft.com/office/drawing/2014/main" id="{DF940DA6-8625-7246-86B7-8C2F1672CCB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13211" y="1529233"/>
            <a:ext cx="2706390"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270607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375594-65FD-344E-A60D-BF8B59E1006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2677" b="11195"/>
          <a:stretch/>
        </p:blipFill>
        <p:spPr>
          <a:xfrm>
            <a:off x="0" y="0"/>
            <a:ext cx="12192000" cy="6874264"/>
          </a:xfrm>
          <a:prstGeom prst="rect">
            <a:avLst/>
          </a:prstGeom>
        </p:spPr>
      </p:pic>
      <p:sp>
        <p:nvSpPr>
          <p:cNvPr id="3" name="TextBox 2">
            <a:extLst>
              <a:ext uri="{FF2B5EF4-FFF2-40B4-BE49-F238E27FC236}">
                <a16:creationId xmlns:a16="http://schemas.microsoft.com/office/drawing/2014/main" id="{34A9B1F6-B00B-0243-B125-FBBDBBE2E8D1}"/>
              </a:ext>
            </a:extLst>
          </p:cNvPr>
          <p:cNvSpPr txBox="1"/>
          <p:nvPr/>
        </p:nvSpPr>
        <p:spPr>
          <a:xfrm>
            <a:off x="590719" y="1516889"/>
            <a:ext cx="6775756" cy="3970318"/>
          </a:xfrm>
          <a:prstGeom prst="rect">
            <a:avLst/>
          </a:prstGeom>
        </p:spPr>
        <p:txBody>
          <a:bodyPr vert="horz" wrap="square" lIns="91440" tIns="45720" rIns="91440" bIns="45720" rtlCol="0" anchor="ctr" anchorCtr="0">
            <a:spAutoFit/>
          </a:bodyPr>
          <a:lstStyle/>
          <a:p>
            <a:r>
              <a:rPr lang="en-US" sz="1400" dirty="0">
                <a:latin typeface="Avenir Book" panose="02000503020000020003" pitchFamily="2" charset="0"/>
              </a:rPr>
              <a:t>“How can you laugh through what you all live through!?”</a:t>
            </a:r>
            <a:br>
              <a:rPr lang="en-US" sz="1400" dirty="0">
                <a:latin typeface="Avenir Book" panose="02000503020000020003" pitchFamily="2" charset="0"/>
              </a:rPr>
            </a:br>
            <a:endParaRPr lang="en-US" sz="1400" dirty="0">
              <a:latin typeface="Avenir Book" panose="02000503020000020003" pitchFamily="2" charset="0"/>
            </a:endParaRPr>
          </a:p>
          <a:p>
            <a:r>
              <a:rPr lang="en-US" sz="1400" dirty="0">
                <a:latin typeface="Avenir Book" panose="02000503020000020003" pitchFamily="2" charset="0"/>
              </a:rPr>
              <a:t>Peter Rosenberger often hears that question when people learn of his 34+ year journey as a caregiver for his wife, Gracie, who lives with severe disabilities (80 operations &amp; the amputation of both legs).Yet, Peter and Gracie draw hope from their deep faith which strengthens their hearts—and the couple brings a contagious inspiration that lightens weary hearts struggling with challenges.</a:t>
            </a:r>
          </a:p>
          <a:p>
            <a:endParaRPr lang="en-US" sz="1400" dirty="0">
              <a:latin typeface="Avenir Book" panose="02000503020000020003" pitchFamily="2" charset="0"/>
            </a:endParaRPr>
          </a:p>
          <a:p>
            <a:r>
              <a:rPr lang="en-US" sz="1400" dirty="0">
                <a:latin typeface="Avenir Book" panose="02000503020000020003" pitchFamily="2" charset="0"/>
              </a:rPr>
              <a:t>Peter’s weekly radio show, Hope for the Caregiver, is heard on more than 180 stations, and on Sirius XM’s Family Talk Channel (131).Through his show, books, commentaries, and speaking events, Peter addresses life’s caregiving challenges with candor, compassion, and even comedy.</a:t>
            </a:r>
          </a:p>
          <a:p>
            <a:endParaRPr lang="en-US" sz="1400" dirty="0">
              <a:latin typeface="Avenir Book" panose="02000503020000020003" pitchFamily="2" charset="0"/>
            </a:endParaRPr>
          </a:p>
          <a:p>
            <a:r>
              <a:rPr lang="en-US" sz="1400" dirty="0">
                <a:latin typeface="Avenir Book" panose="02000503020000020003" pitchFamily="2" charset="0"/>
              </a:rPr>
              <a:t>Educating, entertaining, and empowering audiences across the country, Peter offers poignant insights into the life of a caregiver. Weaving his deep compassion for fellow caregivers with his outrageous humor, Peter assuringly points others to safety and helps them develop plans to live a calmer, healthier, and even more joyful life as caregivers.</a:t>
            </a:r>
          </a:p>
        </p:txBody>
      </p:sp>
      <p:sp>
        <p:nvSpPr>
          <p:cNvPr id="5" name="TextBox 4">
            <a:extLst>
              <a:ext uri="{FF2B5EF4-FFF2-40B4-BE49-F238E27FC236}">
                <a16:creationId xmlns:a16="http://schemas.microsoft.com/office/drawing/2014/main" id="{A10A9BCC-A657-9E4F-903A-F75ADD3865EC}"/>
              </a:ext>
            </a:extLst>
          </p:cNvPr>
          <p:cNvSpPr txBox="1"/>
          <p:nvPr/>
        </p:nvSpPr>
        <p:spPr>
          <a:xfrm>
            <a:off x="8503065" y="4535527"/>
            <a:ext cx="3562237" cy="723275"/>
          </a:xfrm>
          <a:prstGeom prst="rect">
            <a:avLst/>
          </a:prstGeom>
          <a:noFill/>
        </p:spPr>
        <p:txBody>
          <a:bodyPr wrap="square" rtlCol="0">
            <a:spAutoFit/>
          </a:bodyPr>
          <a:lstStyle/>
          <a:p>
            <a:pPr algn="ctr">
              <a:spcAft>
                <a:spcPts val="600"/>
              </a:spcAft>
            </a:pPr>
            <a:r>
              <a:rPr lang="en-US" dirty="0">
                <a:latin typeface="Avenir Book" panose="02000503020000020003" pitchFamily="2" charset="0"/>
              </a:rPr>
              <a:t>PETER ROSENBERGER</a:t>
            </a:r>
          </a:p>
          <a:p>
            <a:pPr algn="ctr">
              <a:spcAft>
                <a:spcPts val="600"/>
              </a:spcAft>
            </a:pPr>
            <a:r>
              <a:rPr lang="en-US" dirty="0">
                <a:latin typeface="Avenir Book" panose="02000503020000020003" pitchFamily="2" charset="0"/>
              </a:rPr>
              <a:t>Hope for the Caregiver</a:t>
            </a:r>
          </a:p>
        </p:txBody>
      </p:sp>
      <p:sp>
        <p:nvSpPr>
          <p:cNvPr id="11" name="Rectangle 10">
            <a:extLst>
              <a:ext uri="{FF2B5EF4-FFF2-40B4-BE49-F238E27FC236}">
                <a16:creationId xmlns:a16="http://schemas.microsoft.com/office/drawing/2014/main" id="{3D2B4534-FF9A-C24C-B6B6-8B6C596BFE60}"/>
              </a:ext>
            </a:extLst>
          </p:cNvPr>
          <p:cNvSpPr/>
          <p:nvPr/>
        </p:nvSpPr>
        <p:spPr>
          <a:xfrm>
            <a:off x="0" y="6248086"/>
            <a:ext cx="12192000" cy="415295"/>
          </a:xfrm>
          <a:prstGeom prst="rect">
            <a:avLst/>
          </a:prstGeom>
          <a:solidFill>
            <a:srgbClr val="62A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4FF8BA3-DD9C-FE48-9524-5307A245B4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69911" y="144967"/>
            <a:ext cx="1895391" cy="571982"/>
          </a:xfrm>
          <a:prstGeom prst="rect">
            <a:avLst/>
          </a:prstGeom>
        </p:spPr>
      </p:pic>
      <p:sp>
        <p:nvSpPr>
          <p:cNvPr id="12" name="Title 4">
            <a:extLst>
              <a:ext uri="{FF2B5EF4-FFF2-40B4-BE49-F238E27FC236}">
                <a16:creationId xmlns:a16="http://schemas.microsoft.com/office/drawing/2014/main" id="{7166F200-86EE-442A-9DE6-D46E111364AE}"/>
              </a:ext>
            </a:extLst>
          </p:cNvPr>
          <p:cNvSpPr txBox="1">
            <a:spLocks/>
          </p:cNvSpPr>
          <p:nvPr/>
        </p:nvSpPr>
        <p:spPr>
          <a:xfrm>
            <a:off x="590719" y="498913"/>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kern="0" spc="260" dirty="0">
                <a:latin typeface="Avalon" panose="02000603050000020004" pitchFamily="2" charset="77"/>
              </a:rPr>
              <a:t>PANELIST</a:t>
            </a:r>
          </a:p>
        </p:txBody>
      </p:sp>
      <p:pic>
        <p:nvPicPr>
          <p:cNvPr id="13" name="Picture 12">
            <a:extLst>
              <a:ext uri="{FF2B5EF4-FFF2-40B4-BE49-F238E27FC236}">
                <a16:creationId xmlns:a16="http://schemas.microsoft.com/office/drawing/2014/main" id="{7A9CAC97-2627-A54E-8266-12CCC2C021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94891" y="1516889"/>
            <a:ext cx="2706390"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3178723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2B4534-FF9A-C24C-B6B6-8B6C596BFE60}"/>
              </a:ext>
            </a:extLst>
          </p:cNvPr>
          <p:cNvSpPr/>
          <p:nvPr/>
        </p:nvSpPr>
        <p:spPr>
          <a:xfrm>
            <a:off x="0" y="6248086"/>
            <a:ext cx="12192000" cy="415295"/>
          </a:xfrm>
          <a:prstGeom prst="rect">
            <a:avLst/>
          </a:prstGeom>
          <a:solidFill>
            <a:srgbClr val="62A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7375594-65FD-344E-A60D-BF8B59E1006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2677" b="11195"/>
          <a:stretch/>
        </p:blipFill>
        <p:spPr>
          <a:xfrm>
            <a:off x="0" y="7340"/>
            <a:ext cx="12192000" cy="6874264"/>
          </a:xfrm>
          <a:prstGeom prst="rect">
            <a:avLst/>
          </a:prstGeom>
        </p:spPr>
      </p:pic>
      <p:sp>
        <p:nvSpPr>
          <p:cNvPr id="3" name="TextBox 2">
            <a:extLst>
              <a:ext uri="{FF2B5EF4-FFF2-40B4-BE49-F238E27FC236}">
                <a16:creationId xmlns:a16="http://schemas.microsoft.com/office/drawing/2014/main" id="{34A9B1F6-B00B-0243-B125-FBBDBBE2E8D1}"/>
              </a:ext>
            </a:extLst>
          </p:cNvPr>
          <p:cNvSpPr txBox="1"/>
          <p:nvPr/>
        </p:nvSpPr>
        <p:spPr>
          <a:xfrm>
            <a:off x="426958" y="1010316"/>
            <a:ext cx="7912346" cy="5047536"/>
          </a:xfrm>
          <a:prstGeom prst="rect">
            <a:avLst/>
          </a:prstGeom>
        </p:spPr>
        <p:txBody>
          <a:bodyPr vert="horz" wrap="square" lIns="91440" tIns="45720" rIns="91440" bIns="45720" rtlCol="0" anchor="ctr" anchorCtr="0">
            <a:spAutoFit/>
          </a:bodyPr>
          <a:lstStyle/>
          <a:p>
            <a:r>
              <a:rPr lang="en-US" sz="1400" dirty="0">
                <a:latin typeface="Avenir Book" panose="02000503020000020003" pitchFamily="2" charset="0"/>
              </a:rPr>
              <a:t>Jesse M. Ehrenfeld, MD, MPH, is the Joseph A. Johnson Jr. Distinguished Leadership Professor at the Vanderbilt University School of Medicine in the departments of anesthesiology, surgery, biomedical informatics, and health policy. Elected to the American Medical Association Board of Trustees in 2014, currently serves as Chair.</a:t>
            </a:r>
          </a:p>
          <a:p>
            <a:endParaRPr lang="en-US" sz="1400" dirty="0">
              <a:latin typeface="Avenir Book" panose="02000503020000020003" pitchFamily="2" charset="0"/>
            </a:endParaRPr>
          </a:p>
          <a:p>
            <a:r>
              <a:rPr lang="en-US" sz="1400" dirty="0">
                <a:latin typeface="Avenir Book" panose="02000503020000020003" pitchFamily="2" charset="0"/>
              </a:rPr>
              <a:t>Dr. Ehrenfeld divides his time among clinical practice, teaching and research. Serves as director of education research for the Vanderbilt Office of Health Sciences Education, director of the Vanderbilt Program for LGBTQ Health, and associate director of the Vanderbilt Anesthesiology &amp; Perioperative Informatics Research Division. Appointed as an adjunct professor of surgery at the Uniformed Services University of the Health Sciences in Bethesda, Md., served as special advisor to the 20th U.S. Surgeon General.</a:t>
            </a:r>
          </a:p>
          <a:p>
            <a:endParaRPr lang="en-US" sz="1400" dirty="0">
              <a:latin typeface="Avenir Book" panose="02000503020000020003" pitchFamily="2" charset="0"/>
            </a:endParaRPr>
          </a:p>
          <a:p>
            <a:r>
              <a:rPr lang="en-US" sz="1400" dirty="0">
                <a:latin typeface="Avenir Book" panose="02000503020000020003" pitchFamily="2" charset="0"/>
              </a:rPr>
              <a:t>Dr. Ehrenfeld’s research, which focuses on understanding how information technology can improve surgical safety and patient outcomes, has been funded by the National Institutes of Health, the Department of Defense, the Robert Wood Johnson Foundation, the Anesthesia Patient Safety Foundation, and the Foundation for Anesthesia Education and Research. Written 250 abstracts, published 195 peer-reviewed manuscripts. Editor-in-chief of the Journal of Medical Systems. Co-authored 15 clinical textbooks that have been translated into multiple languages. </a:t>
            </a:r>
          </a:p>
          <a:p>
            <a:endParaRPr lang="en-US" sz="1400" dirty="0">
              <a:latin typeface="Avenir Book" panose="02000503020000020003" pitchFamily="2" charset="0"/>
            </a:endParaRPr>
          </a:p>
          <a:p>
            <a:r>
              <a:rPr lang="en-US" sz="1400" dirty="0">
                <a:latin typeface="Avenir Book" panose="02000503020000020003" pitchFamily="2" charset="0"/>
              </a:rPr>
              <a:t>Born in Wilmington, Del., Dr. Ehrenfeld is a graduate of Phillips Academy, Haverford College, the University of Chicago Pritzker School of Medicine and the Harvard School of Public Health. Internship in internal medicine, a residency in anesthesiology and a research informatics fellowship at the Massachusetts General Hospital.</a:t>
            </a:r>
          </a:p>
        </p:txBody>
      </p:sp>
      <p:sp>
        <p:nvSpPr>
          <p:cNvPr id="5" name="TextBox 4">
            <a:extLst>
              <a:ext uri="{FF2B5EF4-FFF2-40B4-BE49-F238E27FC236}">
                <a16:creationId xmlns:a16="http://schemas.microsoft.com/office/drawing/2014/main" id="{A10A9BCC-A657-9E4F-903A-F75ADD3865EC}"/>
              </a:ext>
            </a:extLst>
          </p:cNvPr>
          <p:cNvSpPr txBox="1"/>
          <p:nvPr/>
        </p:nvSpPr>
        <p:spPr>
          <a:xfrm>
            <a:off x="8503065" y="4257232"/>
            <a:ext cx="3562237" cy="1077218"/>
          </a:xfrm>
          <a:prstGeom prst="rect">
            <a:avLst/>
          </a:prstGeom>
          <a:noFill/>
        </p:spPr>
        <p:txBody>
          <a:bodyPr wrap="square" rtlCol="0">
            <a:spAutoFit/>
          </a:bodyPr>
          <a:lstStyle/>
          <a:p>
            <a:pPr algn="ctr">
              <a:spcAft>
                <a:spcPts val="600"/>
              </a:spcAft>
            </a:pPr>
            <a:r>
              <a:rPr lang="en-US" dirty="0">
                <a:latin typeface="Avenir Book" panose="02000503020000020003" pitchFamily="2" charset="0"/>
              </a:rPr>
              <a:t>DR. JESSE ERHENBERGER</a:t>
            </a:r>
          </a:p>
          <a:p>
            <a:pPr algn="ctr">
              <a:spcAft>
                <a:spcPts val="600"/>
              </a:spcAft>
            </a:pPr>
            <a:r>
              <a:rPr lang="en-US" dirty="0">
                <a:latin typeface="Avenir Book" panose="02000503020000020003" pitchFamily="2" charset="0"/>
              </a:rPr>
              <a:t>Chair, Board of Trustees</a:t>
            </a:r>
          </a:p>
          <a:p>
            <a:pPr algn="ctr">
              <a:spcAft>
                <a:spcPts val="600"/>
              </a:spcAft>
            </a:pPr>
            <a:r>
              <a:rPr lang="en-US" dirty="0">
                <a:latin typeface="Avenir Book" panose="02000503020000020003" pitchFamily="2" charset="0"/>
              </a:rPr>
              <a:t>American Medical Association</a:t>
            </a:r>
          </a:p>
        </p:txBody>
      </p:sp>
      <p:pic>
        <p:nvPicPr>
          <p:cNvPr id="8" name="Picture 7">
            <a:extLst>
              <a:ext uri="{FF2B5EF4-FFF2-40B4-BE49-F238E27FC236}">
                <a16:creationId xmlns:a16="http://schemas.microsoft.com/office/drawing/2014/main" id="{C4FF8BA3-DD9C-FE48-9524-5307A245B4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69911" y="144967"/>
            <a:ext cx="1895391" cy="571982"/>
          </a:xfrm>
          <a:prstGeom prst="rect">
            <a:avLst/>
          </a:prstGeom>
        </p:spPr>
      </p:pic>
      <p:sp>
        <p:nvSpPr>
          <p:cNvPr id="12" name="Title 4">
            <a:extLst>
              <a:ext uri="{FF2B5EF4-FFF2-40B4-BE49-F238E27FC236}">
                <a16:creationId xmlns:a16="http://schemas.microsoft.com/office/drawing/2014/main" id="{7166F200-86EE-442A-9DE6-D46E111364AE}"/>
              </a:ext>
            </a:extLst>
          </p:cNvPr>
          <p:cNvSpPr txBox="1">
            <a:spLocks/>
          </p:cNvSpPr>
          <p:nvPr/>
        </p:nvSpPr>
        <p:spPr>
          <a:xfrm>
            <a:off x="426958" y="171884"/>
            <a:ext cx="4560584" cy="7804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kern="0" spc="260" dirty="0">
                <a:latin typeface="Avalon" panose="02000603050000020004" pitchFamily="2" charset="77"/>
              </a:rPr>
              <a:t>PANELIST</a:t>
            </a:r>
          </a:p>
        </p:txBody>
      </p:sp>
      <p:pic>
        <p:nvPicPr>
          <p:cNvPr id="13" name="Picture 12">
            <a:extLst>
              <a:ext uri="{FF2B5EF4-FFF2-40B4-BE49-F238E27FC236}">
                <a16:creationId xmlns:a16="http://schemas.microsoft.com/office/drawing/2014/main" id="{2B4607B3-DE21-8947-9E1E-C73FC23884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59390" y="1062297"/>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3089137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375594-65FD-344E-A60D-BF8B59E10062}"/>
              </a:ext>
            </a:extLst>
          </p:cNvPr>
          <p:cNvPicPr>
            <a:picLocks noChangeAspect="1"/>
          </p:cNvPicPr>
          <p:nvPr/>
        </p:nvPicPr>
        <p:blipFill rotWithShape="1">
          <a:blip r:embed="rId2">
            <a:alphaModFix amt="12000"/>
            <a:extLst>
              <a:ext uri="{28A0092B-C50C-407E-A947-70E740481C1C}">
                <a14:useLocalDpi xmlns:a14="http://schemas.microsoft.com/office/drawing/2010/main" val="0"/>
              </a:ext>
            </a:extLst>
          </a:blip>
          <a:srcRect t="12485"/>
          <a:stretch/>
        </p:blipFill>
        <p:spPr>
          <a:xfrm>
            <a:off x="8737" y="-1"/>
            <a:ext cx="12183263" cy="6867423"/>
          </a:xfrm>
          <a:prstGeom prst="rect">
            <a:avLst/>
          </a:prstGeom>
        </p:spPr>
      </p:pic>
      <p:sp>
        <p:nvSpPr>
          <p:cNvPr id="2" name="Title 4">
            <a:extLst>
              <a:ext uri="{FF2B5EF4-FFF2-40B4-BE49-F238E27FC236}">
                <a16:creationId xmlns:a16="http://schemas.microsoft.com/office/drawing/2014/main" id="{3572FB32-298C-E54F-9A80-7F78C717557A}"/>
              </a:ext>
            </a:extLst>
          </p:cNvPr>
          <p:cNvSpPr txBox="1">
            <a:spLocks/>
          </p:cNvSpPr>
          <p:nvPr/>
        </p:nvSpPr>
        <p:spPr>
          <a:xfrm>
            <a:off x="590719" y="498913"/>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kern="0" spc="260" dirty="0">
                <a:latin typeface="Avalon" panose="02000603050000020004" pitchFamily="2" charset="77"/>
              </a:rPr>
              <a:t>PANELIST</a:t>
            </a:r>
          </a:p>
        </p:txBody>
      </p:sp>
      <p:sp>
        <p:nvSpPr>
          <p:cNvPr id="5" name="TextBox 4">
            <a:extLst>
              <a:ext uri="{FF2B5EF4-FFF2-40B4-BE49-F238E27FC236}">
                <a16:creationId xmlns:a16="http://schemas.microsoft.com/office/drawing/2014/main" id="{A10A9BCC-A657-9E4F-903A-F75ADD3865EC}"/>
              </a:ext>
            </a:extLst>
          </p:cNvPr>
          <p:cNvSpPr txBox="1"/>
          <p:nvPr/>
        </p:nvSpPr>
        <p:spPr>
          <a:xfrm>
            <a:off x="8793356" y="4090408"/>
            <a:ext cx="3112845" cy="1631216"/>
          </a:xfrm>
          <a:prstGeom prst="rect">
            <a:avLst/>
          </a:prstGeom>
          <a:noFill/>
        </p:spPr>
        <p:txBody>
          <a:bodyPr wrap="square" rtlCol="0">
            <a:spAutoFit/>
          </a:bodyPr>
          <a:lstStyle/>
          <a:p>
            <a:pPr algn="ctr"/>
            <a:r>
              <a:rPr lang="en-US" sz="1600" dirty="0">
                <a:latin typeface="Avenir Book" panose="02000503020000020003" pitchFamily="2" charset="0"/>
              </a:rPr>
              <a:t>BAHA ZEIDAN</a:t>
            </a:r>
          </a:p>
          <a:p>
            <a:pPr algn="ctr"/>
            <a:r>
              <a:rPr lang="en-US" sz="1400" dirty="0">
                <a:latin typeface="Avenir Book" panose="02000503020000020003" pitchFamily="2" charset="0"/>
              </a:rPr>
              <a:t>CEO</a:t>
            </a:r>
          </a:p>
          <a:p>
            <a:pPr algn="ctr"/>
            <a:r>
              <a:rPr lang="en-US" sz="1400" dirty="0">
                <a:latin typeface="Avenir Book" panose="02000503020000020003" pitchFamily="2" charset="0"/>
              </a:rPr>
              <a:t>Azalea Health</a:t>
            </a:r>
          </a:p>
          <a:p>
            <a:pPr algn="ctr"/>
            <a:r>
              <a:rPr lang="en-US" sz="1400" dirty="0">
                <a:latin typeface="Avenir Book" panose="02000503020000020003" pitchFamily="2" charset="0"/>
              </a:rPr>
              <a:t>Atlanta, GA</a:t>
            </a:r>
          </a:p>
          <a:p>
            <a:pPr algn="ctr"/>
            <a:r>
              <a:rPr lang="en-US" sz="1400" dirty="0">
                <a:latin typeface="Avenir Book" panose="02000503020000020003" pitchFamily="2" charset="0"/>
              </a:rPr>
              <a:t>first EHR company to successfully incorporate proprietary telehealth functionality into its solution</a:t>
            </a:r>
          </a:p>
        </p:txBody>
      </p:sp>
      <p:sp>
        <p:nvSpPr>
          <p:cNvPr id="8" name="Rectangle 7">
            <a:extLst>
              <a:ext uri="{FF2B5EF4-FFF2-40B4-BE49-F238E27FC236}">
                <a16:creationId xmlns:a16="http://schemas.microsoft.com/office/drawing/2014/main" id="{58729DB2-D0D0-794E-AEB7-8F22B15A2A1C}"/>
              </a:ext>
            </a:extLst>
          </p:cNvPr>
          <p:cNvSpPr/>
          <p:nvPr/>
        </p:nvSpPr>
        <p:spPr>
          <a:xfrm>
            <a:off x="0" y="6248086"/>
            <a:ext cx="12192000" cy="415295"/>
          </a:xfrm>
          <a:prstGeom prst="rect">
            <a:avLst/>
          </a:prstGeom>
          <a:solidFill>
            <a:srgbClr val="62A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EB12282-DAEE-C849-A900-4170C70A67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14517" y="144966"/>
            <a:ext cx="1850786" cy="558521"/>
          </a:xfrm>
          <a:prstGeom prst="rect">
            <a:avLst/>
          </a:prstGeom>
        </p:spPr>
      </p:pic>
      <p:sp>
        <p:nvSpPr>
          <p:cNvPr id="3" name="TextBox 2">
            <a:extLst>
              <a:ext uri="{FF2B5EF4-FFF2-40B4-BE49-F238E27FC236}">
                <a16:creationId xmlns:a16="http://schemas.microsoft.com/office/drawing/2014/main" id="{34A9B1F6-B00B-0243-B125-FBBDBBE2E8D1}"/>
              </a:ext>
            </a:extLst>
          </p:cNvPr>
          <p:cNvSpPr txBox="1"/>
          <p:nvPr/>
        </p:nvSpPr>
        <p:spPr>
          <a:xfrm>
            <a:off x="590719" y="1462049"/>
            <a:ext cx="7916838" cy="3323987"/>
          </a:xfrm>
          <a:prstGeom prst="rect">
            <a:avLst/>
          </a:prstGeom>
        </p:spPr>
        <p:txBody>
          <a:bodyPr vert="horz" wrap="square" lIns="91440" tIns="45720" rIns="91440" bIns="45720" rtlCol="0" anchor="ctr" anchorCtr="0">
            <a:spAutoFit/>
          </a:bodyPr>
          <a:lstStyle/>
          <a:p>
            <a:pPr>
              <a:spcAft>
                <a:spcPts val="600"/>
              </a:spcAft>
            </a:pPr>
            <a:r>
              <a:rPr lang="en-US" sz="1400" dirty="0">
                <a:solidFill>
                  <a:srgbClr val="000000"/>
                </a:solidFill>
                <a:latin typeface="Avenir Book" panose="02000503020000020003" pitchFamily="2" charset="0"/>
              </a:rPr>
              <a:t>Baha is the Co-founder and CEO of Azalea Health, a leading healthcare IT company whose mission it is to help underserved healthcare providers improve patient care and profitability.</a:t>
            </a:r>
            <a:br>
              <a:rPr lang="en-US" sz="1400" dirty="0">
                <a:solidFill>
                  <a:srgbClr val="000000"/>
                </a:solidFill>
                <a:latin typeface="Avenir Book" panose="02000503020000020003" pitchFamily="2" charset="0"/>
              </a:rPr>
            </a:br>
            <a:br>
              <a:rPr lang="en-US" sz="1400" dirty="0">
                <a:solidFill>
                  <a:srgbClr val="000000"/>
                </a:solidFill>
                <a:latin typeface="Avenir Book" panose="02000503020000020003" pitchFamily="2" charset="0"/>
              </a:rPr>
            </a:br>
            <a:r>
              <a:rPr lang="en-US" sz="1400" dirty="0">
                <a:solidFill>
                  <a:srgbClr val="000000"/>
                </a:solidFill>
                <a:latin typeface="Avenir Book" panose="02000503020000020003" pitchFamily="2" charset="0"/>
              </a:rPr>
              <a:t>Under Baha’s leadership, Azalea has established itself as a high-growth innovator and leader, developing a comprehensive, cloud-based health IT platform for ambulatory practices and hospitals -- including introducing the industry’s first fully-integrated proprietary telehealth solution with its EHR.</a:t>
            </a:r>
            <a:br>
              <a:rPr lang="en-US" sz="1400" dirty="0">
                <a:solidFill>
                  <a:srgbClr val="000000"/>
                </a:solidFill>
                <a:latin typeface="Avenir Book" panose="02000503020000020003" pitchFamily="2" charset="0"/>
              </a:rPr>
            </a:br>
            <a:br>
              <a:rPr lang="en-US" sz="1400" dirty="0">
                <a:solidFill>
                  <a:srgbClr val="000000"/>
                </a:solidFill>
                <a:latin typeface="Avenir Book" panose="02000503020000020003" pitchFamily="2" charset="0"/>
              </a:rPr>
            </a:br>
            <a:r>
              <a:rPr lang="en-US" sz="1400" dirty="0">
                <a:solidFill>
                  <a:srgbClr val="000000"/>
                </a:solidFill>
                <a:latin typeface="Avenir Book" panose="02000503020000020003" pitchFamily="2" charset="0"/>
              </a:rPr>
              <a:t>Achieved Inc. 5000 rank of fastest-growing companies in the U.S for three consecutive years. A Top 40 Innovative Technology Company by The Technology Association of Georgia. Received Phoenix Award by the Metro Atlanta Chamber Bioscience-Health IT Leadership. A 2018 recipient of the Atlanta Business Chronicle’s 40 Under Forty Award. A 2019 recipient of their Most Admired CEOs Award. President of the Technology Executives Roundtable. Active member of the Atlanta Rotary Club. Serves on the Kennesaw State University Healthcare Management &amp; Informatics Advisory Board.</a:t>
            </a:r>
          </a:p>
        </p:txBody>
      </p:sp>
      <p:pic>
        <p:nvPicPr>
          <p:cNvPr id="12" name="Picture 11">
            <a:extLst>
              <a:ext uri="{FF2B5EF4-FFF2-40B4-BE49-F238E27FC236}">
                <a16:creationId xmlns:a16="http://schemas.microsoft.com/office/drawing/2014/main" id="{93FADC3A-6B99-0843-9621-3AAE1C807E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63603" y="1062947"/>
            <a:ext cx="2772350" cy="282809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2188817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375594-65FD-344E-A60D-BF8B59E10062}"/>
              </a:ext>
            </a:extLst>
          </p:cNvPr>
          <p:cNvPicPr>
            <a:picLocks noChangeAspect="1"/>
          </p:cNvPicPr>
          <p:nvPr/>
        </p:nvPicPr>
        <p:blipFill rotWithShape="1">
          <a:blip r:embed="rId2">
            <a:alphaModFix amt="14000"/>
            <a:extLst>
              <a:ext uri="{28A0092B-C50C-407E-A947-70E740481C1C}">
                <a14:useLocalDpi xmlns:a14="http://schemas.microsoft.com/office/drawing/2010/main" val="0"/>
              </a:ext>
            </a:extLst>
          </a:blip>
          <a:srcRect t="12322" b="5528"/>
          <a:stretch/>
        </p:blipFill>
        <p:spPr>
          <a:xfrm>
            <a:off x="0" y="0"/>
            <a:ext cx="12192000" cy="6858000"/>
          </a:xfrm>
          <a:prstGeom prst="rect">
            <a:avLst/>
          </a:prstGeom>
        </p:spPr>
      </p:pic>
      <p:sp>
        <p:nvSpPr>
          <p:cNvPr id="3" name="TextBox 2">
            <a:extLst>
              <a:ext uri="{FF2B5EF4-FFF2-40B4-BE49-F238E27FC236}">
                <a16:creationId xmlns:a16="http://schemas.microsoft.com/office/drawing/2014/main" id="{34A9B1F6-B00B-0243-B125-FBBDBBE2E8D1}"/>
              </a:ext>
            </a:extLst>
          </p:cNvPr>
          <p:cNvSpPr txBox="1"/>
          <p:nvPr/>
        </p:nvSpPr>
        <p:spPr>
          <a:xfrm>
            <a:off x="590719" y="1569772"/>
            <a:ext cx="7289662" cy="3108543"/>
          </a:xfrm>
          <a:prstGeom prst="rect">
            <a:avLst/>
          </a:prstGeom>
        </p:spPr>
        <p:txBody>
          <a:bodyPr vert="horz" wrap="square" lIns="91440" tIns="45720" rIns="91440" bIns="45720" rtlCol="0" anchor="ctr" anchorCtr="0">
            <a:spAutoFit/>
          </a:bodyPr>
          <a:lstStyle/>
          <a:p>
            <a:r>
              <a:rPr lang="en-US" sz="1400" dirty="0">
                <a:latin typeface="Avenir Book" panose="02000503020000020003" pitchFamily="2" charset="0"/>
              </a:rPr>
              <a:t>Jennifer is passionate about delivering outstanding customer service, driving healthcare transformation, and providing access to quality care for every patient. Leading the enterprise project management office and client implementation team,  Jennifer drives SOC’s vision of connecting patients to the highest quality clinicians at the right time—regardless of proximity. </a:t>
            </a:r>
          </a:p>
          <a:p>
            <a:endParaRPr lang="en-US" sz="1400" dirty="0">
              <a:latin typeface="Avenir Book" panose="02000503020000020003" pitchFamily="2" charset="0"/>
            </a:endParaRPr>
          </a:p>
          <a:p>
            <a:r>
              <a:rPr lang="en-US" sz="1400" dirty="0">
                <a:latin typeface="Avenir Book" panose="02000503020000020003" pitchFamily="2" charset="0"/>
              </a:rPr>
              <a:t>A certified Project Management Professional (PMP®) and a Lean Six Sigma Green Belt, Jennifer focuses on improving clinical care, patient outcomes, and organizational health. Based in Nashville, Jennifer applies her talents as a creative, dynamic, results-oriented leader and operations efficiency specialist.  At SOC, she has guided hundreds of successful implementations.  SOC, the largest provider of telemedicine solutions to hospitals and health systems nationwide, uses their innovative technology platform, Telemed IQ, to deliver patient care virtually, both in hospitals and in post-acute settings including Skilled Nursing Facilities.</a:t>
            </a:r>
            <a:endParaRPr lang="en-US" sz="1400" dirty="0">
              <a:effectLst/>
              <a:latin typeface="Avenir Book" panose="02000503020000020003" pitchFamily="2" charset="0"/>
            </a:endParaRPr>
          </a:p>
        </p:txBody>
      </p:sp>
      <p:sp>
        <p:nvSpPr>
          <p:cNvPr id="5" name="TextBox 4">
            <a:extLst>
              <a:ext uri="{FF2B5EF4-FFF2-40B4-BE49-F238E27FC236}">
                <a16:creationId xmlns:a16="http://schemas.microsoft.com/office/drawing/2014/main" id="{A10A9BCC-A657-9E4F-903A-F75ADD3865EC}"/>
              </a:ext>
            </a:extLst>
          </p:cNvPr>
          <p:cNvSpPr txBox="1"/>
          <p:nvPr/>
        </p:nvSpPr>
        <p:spPr>
          <a:xfrm>
            <a:off x="8573484" y="4187206"/>
            <a:ext cx="3348973" cy="1277273"/>
          </a:xfrm>
          <a:prstGeom prst="rect">
            <a:avLst/>
          </a:prstGeom>
          <a:noFill/>
        </p:spPr>
        <p:txBody>
          <a:bodyPr wrap="square" rtlCol="0">
            <a:spAutoFit/>
          </a:bodyPr>
          <a:lstStyle/>
          <a:p>
            <a:pPr algn="ctr">
              <a:spcAft>
                <a:spcPts val="600"/>
              </a:spcAft>
            </a:pPr>
            <a:r>
              <a:rPr lang="en-US" sz="1600" dirty="0">
                <a:latin typeface="Avenir Book" panose="02000503020000020003" pitchFamily="2" charset="0"/>
              </a:rPr>
              <a:t>JENNIFER GUILMETTE</a:t>
            </a:r>
          </a:p>
          <a:p>
            <a:pPr algn="ctr"/>
            <a:r>
              <a:rPr lang="en-US" sz="1400" dirty="0">
                <a:latin typeface="Avenir Book" panose="02000503020000020003" pitchFamily="2" charset="0"/>
              </a:rPr>
              <a:t>VP - Project Management &amp; Implementations</a:t>
            </a:r>
          </a:p>
          <a:p>
            <a:pPr algn="ctr"/>
            <a:r>
              <a:rPr lang="en-US" sz="1400" dirty="0">
                <a:latin typeface="Avenir Book" panose="02000503020000020003" pitchFamily="2" charset="0"/>
              </a:rPr>
              <a:t>SOC Telemed</a:t>
            </a:r>
          </a:p>
          <a:p>
            <a:pPr algn="ctr"/>
            <a:r>
              <a:rPr lang="en-US" sz="1400" dirty="0">
                <a:latin typeface="Avenir Book" panose="02000503020000020003" pitchFamily="2" charset="0"/>
              </a:rPr>
              <a:t>Reston, VA</a:t>
            </a:r>
          </a:p>
          <a:p>
            <a:pPr algn="ctr"/>
            <a:r>
              <a:rPr lang="en-US" sz="1400" dirty="0">
                <a:latin typeface="Avenir Book" panose="02000503020000020003" pitchFamily="2" charset="0"/>
              </a:rPr>
              <a:t>leader in acute care telemedicine</a:t>
            </a:r>
          </a:p>
        </p:txBody>
      </p:sp>
      <p:sp>
        <p:nvSpPr>
          <p:cNvPr id="8" name="Rectangle 7">
            <a:extLst>
              <a:ext uri="{FF2B5EF4-FFF2-40B4-BE49-F238E27FC236}">
                <a16:creationId xmlns:a16="http://schemas.microsoft.com/office/drawing/2014/main" id="{58729DB2-D0D0-794E-AEB7-8F22B15A2A1C}"/>
              </a:ext>
            </a:extLst>
          </p:cNvPr>
          <p:cNvSpPr/>
          <p:nvPr/>
        </p:nvSpPr>
        <p:spPr>
          <a:xfrm>
            <a:off x="0" y="6248086"/>
            <a:ext cx="12192000" cy="415295"/>
          </a:xfrm>
          <a:prstGeom prst="rect">
            <a:avLst/>
          </a:prstGeom>
          <a:solidFill>
            <a:srgbClr val="62A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0010A52-AFA6-AF4D-A24D-43DA4D15FF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7971" y="144967"/>
            <a:ext cx="1817332" cy="548426"/>
          </a:xfrm>
          <a:prstGeom prst="rect">
            <a:avLst/>
          </a:prstGeom>
        </p:spPr>
      </p:pic>
      <p:sp>
        <p:nvSpPr>
          <p:cNvPr id="12" name="Title 4">
            <a:extLst>
              <a:ext uri="{FF2B5EF4-FFF2-40B4-BE49-F238E27FC236}">
                <a16:creationId xmlns:a16="http://schemas.microsoft.com/office/drawing/2014/main" id="{B53502D8-0B4F-49C6-B4A9-BB7E26DEA8DE}"/>
              </a:ext>
            </a:extLst>
          </p:cNvPr>
          <p:cNvSpPr txBox="1">
            <a:spLocks/>
          </p:cNvSpPr>
          <p:nvPr/>
        </p:nvSpPr>
        <p:spPr>
          <a:xfrm>
            <a:off x="590719" y="498913"/>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kern="0" spc="260" dirty="0">
                <a:latin typeface="Avalon" panose="02000603050000020004" pitchFamily="2" charset="77"/>
              </a:rPr>
              <a:t>PANELIST</a:t>
            </a:r>
          </a:p>
        </p:txBody>
      </p:sp>
      <p:pic>
        <p:nvPicPr>
          <p:cNvPr id="13" name="Picture 12">
            <a:extLst>
              <a:ext uri="{FF2B5EF4-FFF2-40B4-BE49-F238E27FC236}">
                <a16:creationId xmlns:a16="http://schemas.microsoft.com/office/drawing/2014/main" id="{3A27C2C1-0E58-EF4A-8644-629943FD11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94775" y="1246001"/>
            <a:ext cx="2706390"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3742710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BCFBCF-DD48-114E-8C79-741DD5C0FA57}"/>
              </a:ext>
            </a:extLst>
          </p:cNvPr>
          <p:cNvPicPr>
            <a:picLocks noChangeAspect="1"/>
          </p:cNvPicPr>
          <p:nvPr/>
        </p:nvPicPr>
        <p:blipFill rotWithShape="1">
          <a:blip r:embed="rId2">
            <a:extLst>
              <a:ext uri="{28A0092B-C50C-407E-A947-70E740481C1C}">
                <a14:useLocalDpi xmlns:a14="http://schemas.microsoft.com/office/drawing/2010/main" val="0"/>
              </a:ext>
            </a:extLst>
          </a:blip>
          <a:srcRect b="12333"/>
          <a:stretch/>
        </p:blipFill>
        <p:spPr>
          <a:xfrm>
            <a:off x="-1" y="0"/>
            <a:ext cx="12209349" cy="6928607"/>
          </a:xfrm>
          <a:prstGeom prst="rect">
            <a:avLst/>
          </a:prstGeom>
        </p:spPr>
      </p:pic>
      <p:sp>
        <p:nvSpPr>
          <p:cNvPr id="6" name="Rectangle 5">
            <a:extLst>
              <a:ext uri="{FF2B5EF4-FFF2-40B4-BE49-F238E27FC236}">
                <a16:creationId xmlns:a16="http://schemas.microsoft.com/office/drawing/2014/main" id="{B96D4213-140B-EB43-A477-05A5C495886D}"/>
              </a:ext>
            </a:extLst>
          </p:cNvPr>
          <p:cNvSpPr/>
          <p:nvPr/>
        </p:nvSpPr>
        <p:spPr>
          <a:xfrm>
            <a:off x="-1" y="5450262"/>
            <a:ext cx="12192000" cy="91196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690B711-9D06-42BA-A254-C41773939EC1}"/>
              </a:ext>
            </a:extLst>
          </p:cNvPr>
          <p:cNvSpPr txBox="1"/>
          <p:nvPr/>
        </p:nvSpPr>
        <p:spPr>
          <a:xfrm>
            <a:off x="3789074" y="5450262"/>
            <a:ext cx="4613849" cy="523220"/>
          </a:xfrm>
          <a:prstGeom prst="rect">
            <a:avLst/>
          </a:prstGeom>
          <a:noFill/>
        </p:spPr>
        <p:txBody>
          <a:bodyPr wrap="square" rtlCol="0">
            <a:spAutoFit/>
          </a:bodyPr>
          <a:lstStyle/>
          <a:p>
            <a:pPr algn="ctr"/>
            <a:r>
              <a:rPr lang="en-US" sz="2800" dirty="0">
                <a:latin typeface="Avenir Book" panose="02000503020000020003" pitchFamily="2" charset="0"/>
              </a:rPr>
              <a:t>Thank you for attending!</a:t>
            </a:r>
          </a:p>
        </p:txBody>
      </p:sp>
      <p:pic>
        <p:nvPicPr>
          <p:cNvPr id="7" name="Picture 6">
            <a:extLst>
              <a:ext uri="{FF2B5EF4-FFF2-40B4-BE49-F238E27FC236}">
                <a16:creationId xmlns:a16="http://schemas.microsoft.com/office/drawing/2014/main" id="{CC1F960A-E089-F344-A350-A7AF0C4FA3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22418" y="245328"/>
            <a:ext cx="2698279" cy="814274"/>
          </a:xfrm>
          <a:prstGeom prst="rect">
            <a:avLst/>
          </a:prstGeom>
        </p:spPr>
      </p:pic>
      <p:sp>
        <p:nvSpPr>
          <p:cNvPr id="3" name="TextBox 2">
            <a:extLst>
              <a:ext uri="{FF2B5EF4-FFF2-40B4-BE49-F238E27FC236}">
                <a16:creationId xmlns:a16="http://schemas.microsoft.com/office/drawing/2014/main" id="{C6E56EA7-649F-4D8D-8FF5-C9056DB1E093}"/>
              </a:ext>
            </a:extLst>
          </p:cNvPr>
          <p:cNvSpPr txBox="1"/>
          <p:nvPr/>
        </p:nvSpPr>
        <p:spPr>
          <a:xfrm>
            <a:off x="4473119" y="5915586"/>
            <a:ext cx="3204673" cy="338554"/>
          </a:xfrm>
          <a:prstGeom prst="rect">
            <a:avLst/>
          </a:prstGeom>
          <a:noFill/>
        </p:spPr>
        <p:txBody>
          <a:bodyPr wrap="square" rtlCol="0">
            <a:spAutoFit/>
          </a:bodyPr>
          <a:lstStyle/>
          <a:p>
            <a:pPr algn="ctr"/>
            <a:r>
              <a:rPr lang="en-US" sz="1600" dirty="0">
                <a:latin typeface="Avenir Book" panose="02000503020000020003" pitchFamily="2" charset="0"/>
              </a:rPr>
              <a:t>www.ConstantCompanion.com</a:t>
            </a:r>
          </a:p>
        </p:txBody>
      </p:sp>
    </p:spTree>
    <p:extLst>
      <p:ext uri="{BB962C8B-B14F-4D97-AF65-F5344CB8AC3E}">
        <p14:creationId xmlns:p14="http://schemas.microsoft.com/office/powerpoint/2010/main" val="521900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6C64EBFBE3DE4788A04B49FC6B5EFF" ma:contentTypeVersion="10" ma:contentTypeDescription="Create a new document." ma:contentTypeScope="" ma:versionID="3da5e22db1c4ace9bebf8c5a1a7dd6ab">
  <xsd:schema xmlns:xsd="http://www.w3.org/2001/XMLSchema" xmlns:xs="http://www.w3.org/2001/XMLSchema" xmlns:p="http://schemas.microsoft.com/office/2006/metadata/properties" xmlns:ns3="0283a227-6652-4b28-88e9-d69cfc54db0c" targetNamespace="http://schemas.microsoft.com/office/2006/metadata/properties" ma:root="true" ma:fieldsID="78d1f6775cfa2d9777adf65e4f0269cf" ns3:_="">
    <xsd:import namespace="0283a227-6652-4b28-88e9-d69cfc54db0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83a227-6652-4b28-88e9-d69cfc54db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2E976F-1C6D-49DF-84DA-42414389F2F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064B326-96FE-4D5F-8365-D913903F82C5}">
  <ds:schemaRefs>
    <ds:schemaRef ds:uri="http://schemas.microsoft.com/sharepoint/v3/contenttype/forms"/>
  </ds:schemaRefs>
</ds:datastoreItem>
</file>

<file path=customXml/itemProps3.xml><?xml version="1.0" encoding="utf-8"?>
<ds:datastoreItem xmlns:ds="http://schemas.openxmlformats.org/officeDocument/2006/customXml" ds:itemID="{58804F0B-7D27-4173-A978-7F41578DCE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83a227-6652-4b28-88e9-d69cfc54db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179</TotalTime>
  <Words>992</Words>
  <Application>Microsoft Macintosh PowerPoint</Application>
  <PresentationFormat>Widescreen</PresentationFormat>
  <Paragraphs>58</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Avalon</vt:lpstr>
      <vt:lpstr>Avenir Book</vt:lpstr>
      <vt:lpstr>Avenir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Valcheff</dc:creator>
  <cp:lastModifiedBy>melissa jones</cp:lastModifiedBy>
  <cp:revision>5</cp:revision>
  <dcterms:created xsi:type="dcterms:W3CDTF">2020-04-09T17:26:25Z</dcterms:created>
  <dcterms:modified xsi:type="dcterms:W3CDTF">2020-04-13T13:44:11Z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0x010100DC6C64EBFBE3DE4788A04B49FC6B5EFF</vt:lpwstr>
  </property>
</Properties>
</file>