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263" r:id="rId3"/>
    <p:sldId id="272" r:id="rId4"/>
    <p:sldId id="274" r:id="rId5"/>
    <p:sldId id="261" r:id="rId6"/>
    <p:sldId id="262" r:id="rId7"/>
    <p:sldId id="265" r:id="rId8"/>
    <p:sldId id="273" r:id="rId9"/>
    <p:sldId id="267" r:id="rId10"/>
    <p:sldId id="266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Default Section" id="{00A0AEE4-800F-4348-96CF-3C8C55663326}">
          <p14:sldIdLst>
            <p14:sldId id="269"/>
            <p14:sldId id="263"/>
            <p14:sldId id="272"/>
            <p14:sldId id="264"/>
            <p14:sldId id="261"/>
            <p14:sldId id="262"/>
            <p14:sldId id="265"/>
            <p14:sldId id="267"/>
            <p14:sldId id="266"/>
            <p14:sldId id="270"/>
            <p14:sldId id="27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Owner" initials="O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74" autoAdjust="0"/>
    <p:restoredTop sz="94705" autoAdjust="0"/>
  </p:normalViewPr>
  <p:slideViewPr>
    <p:cSldViewPr>
      <p:cViewPr>
        <p:scale>
          <a:sx n="100" d="100"/>
          <a:sy n="100" d="100"/>
        </p:scale>
        <p:origin x="-1816" y="-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3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16657-03B0-FC4E-9AD1-340EC6C0B120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8458C-5758-1B41-B9BF-01D4B63E9D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0941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AFE9-815B-7F4B-9868-83EB030DC24E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C9DB-AC37-478D-B675-18B488BFDF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3136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9DB-AC37-478D-B675-18B488BFDF5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9DB-AC37-478D-B675-18B488BFDF5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281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07D8-8A08-4648-BFE8-25B14489035C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936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E7AB-028B-CE4D-A527-01155A3B7466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355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7A21-9089-A741-8B34-04966B118591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647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F0A5-DBA7-7049-A00F-F0FE55441F66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85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9766-3AE2-FF43-B21D-920435902FC2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55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E8A1D-2976-284E-8AF1-4C4DE59A2728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97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F5D-C9A3-9D47-A30D-1FB81851FEF3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25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BAFD-A631-C440-A59C-BE93B88FB306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070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5B67-1830-FB4E-937E-628F889785A0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395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19D0-2D6C-624B-95DA-FF48A58135E1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23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38DF-D09C-BD4C-AADE-AF7E9C1BA549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21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35C6-1962-1346-9AE0-4AB16EE735B1}" type="datetime1">
              <a:rPr lang="en-US" smtClean="0"/>
              <a:pPr/>
              <a:t>11/24/17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E3EB5-5AD2-408E-961B-3DC90C67E8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68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6" Type="http://schemas.openxmlformats.org/officeDocument/2006/relationships/image" Target="../media/image6.png"/><Relationship Id="rId1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obeStock_87101043.jpeg"/>
          <p:cNvPicPr>
            <a:picLocks noChangeAspect="1"/>
          </p:cNvPicPr>
          <p:nvPr/>
        </p:nvPicPr>
        <p:blipFill>
          <a:blip r:embed="rId2"/>
          <a:srcRect l="5000" r="6667"/>
          <a:stretch>
            <a:fillRect/>
          </a:stretch>
        </p:blipFill>
        <p:spPr>
          <a:xfrm>
            <a:off x="-15206" y="0"/>
            <a:ext cx="91541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0" y="4343400"/>
            <a:ext cx="2971800" cy="704850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chemeClr val="tx2"/>
                </a:solidFill>
              </a:rPr>
              <a:t>Building a Health IT Practice at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6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>
            <a:off x="2743200" y="2286000"/>
            <a:ext cx="762000" cy="3048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>
            <a:off x="5638800" y="2286000"/>
            <a:ext cx="762000" cy="3048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30-60-90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Day Program Snapshot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alend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1480706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1219200" cy="605743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30 DAYS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0" name="Picture 19" descr="calend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371600"/>
            <a:ext cx="1480706" cy="16764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962400" y="2209800"/>
            <a:ext cx="1143000" cy="605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60 DAYS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21" descr="calend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371600"/>
            <a:ext cx="1480706" cy="167640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6858000" y="2209800"/>
            <a:ext cx="1143000" cy="605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90 DAYS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3429000"/>
            <a:ext cx="2286000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Complete capabilities, talent, experience analysis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Develop prospecting strategy/timeline/targets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Create core prospecting materials 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Create training schedule</a:t>
            </a:r>
          </a:p>
          <a:p>
            <a:pPr algn="ctr"/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3429000" y="35052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Evangelize </a:t>
            </a:r>
            <a:r>
              <a:rPr lang="en-US" sz="1400" dirty="0" smtClean="0"/>
              <a:t>strategy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 smtClean="0"/>
              <a:t>agency-wide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Finalize VC roadshow and KOL campaigns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Prospect outreach begins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Internal trainings begin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6324600" y="3505200"/>
            <a:ext cx="2438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Prospecting/Branding presence at major industry events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VC </a:t>
            </a:r>
            <a:r>
              <a:rPr lang="en-US" sz="1400" dirty="0"/>
              <a:t>roadshow and KOL </a:t>
            </a:r>
            <a:r>
              <a:rPr lang="en-US" sz="1400" dirty="0" smtClean="0"/>
              <a:t>campaigns kick-off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New Business </a:t>
            </a:r>
            <a:r>
              <a:rPr lang="en-US" sz="1400" dirty="0" smtClean="0"/>
              <a:t>pitches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 smtClean="0"/>
              <a:t>in full swing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Steady drumbeat of  thought leadership and trainings</a:t>
            </a:r>
            <a:endParaRPr lang="en-US" sz="1400" dirty="0"/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85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867400" y="5715000"/>
            <a:ext cx="2057400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581400" y="5715000"/>
            <a:ext cx="2057400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TATE.png"/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381000" y="1576861"/>
            <a:ext cx="8422981" cy="3833339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867400" y="4800600"/>
            <a:ext cx="2057400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57" t="11613" r="2657" b="11613"/>
          <a:stretch>
            <a:fillRect/>
          </a:stretch>
        </p:blipFill>
        <p:spPr bwMode="auto">
          <a:xfrm>
            <a:off x="6019800" y="4876800"/>
            <a:ext cx="1600200" cy="4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371600" y="5715000"/>
            <a:ext cx="2057400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581400" y="4800600"/>
            <a:ext cx="2057400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04800" y="1981200"/>
            <a:ext cx="2004646" cy="930729"/>
            <a:chOff x="457200" y="2743200"/>
            <a:chExt cx="1676400" cy="778329"/>
          </a:xfrm>
        </p:grpSpPr>
        <p:sp>
          <p:nvSpPr>
            <p:cNvPr id="23" name="Rectangle 22"/>
            <p:cNvSpPr/>
            <p:nvPr/>
          </p:nvSpPr>
          <p:spPr>
            <a:xfrm>
              <a:off x="457200" y="2743200"/>
              <a:ext cx="1676400" cy="778329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971800"/>
              <a:ext cx="1262063" cy="37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2516553" y="1981200"/>
            <a:ext cx="2078893" cy="930729"/>
            <a:chOff x="2681110" y="2743200"/>
            <a:chExt cx="1738490" cy="778329"/>
          </a:xfrm>
        </p:grpSpPr>
        <p:sp>
          <p:nvSpPr>
            <p:cNvPr id="22" name="Rectangle 21"/>
            <p:cNvSpPr/>
            <p:nvPr/>
          </p:nvSpPr>
          <p:spPr>
            <a:xfrm>
              <a:off x="2681110" y="2743200"/>
              <a:ext cx="1738490" cy="778329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971800"/>
              <a:ext cx="1464244" cy="304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389584" y="3276600"/>
            <a:ext cx="2072054" cy="9144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25982"/>
            <a:ext cx="1937638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798646" y="1981200"/>
            <a:ext cx="1930400" cy="930729"/>
            <a:chOff x="4938888" y="2743200"/>
            <a:chExt cx="1614311" cy="778329"/>
          </a:xfrm>
        </p:grpSpPr>
        <p:sp>
          <p:nvSpPr>
            <p:cNvPr id="24" name="Rectangle 23"/>
            <p:cNvSpPr/>
            <p:nvPr/>
          </p:nvSpPr>
          <p:spPr>
            <a:xfrm>
              <a:off x="4938888" y="2743200"/>
              <a:ext cx="1614311" cy="778329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22800" b="25200"/>
            <a:stretch>
              <a:fillRect/>
            </a:stretch>
          </p:blipFill>
          <p:spPr bwMode="auto">
            <a:xfrm>
              <a:off x="5029200" y="2819400"/>
              <a:ext cx="1447800" cy="62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5853288" y="3276600"/>
            <a:ext cx="1995312" cy="914400"/>
            <a:chOff x="4938888" y="3886200"/>
            <a:chExt cx="1614312" cy="838200"/>
          </a:xfrm>
        </p:grpSpPr>
        <p:sp>
          <p:nvSpPr>
            <p:cNvPr id="18" name="Rectangle 17"/>
            <p:cNvSpPr/>
            <p:nvPr/>
          </p:nvSpPr>
          <p:spPr>
            <a:xfrm>
              <a:off x="4938888" y="3886200"/>
              <a:ext cx="1614311" cy="838200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995" r="5995"/>
            <a:stretch>
              <a:fillRect/>
            </a:stretch>
          </p:blipFill>
          <p:spPr bwMode="auto">
            <a:xfrm>
              <a:off x="4951195" y="4103773"/>
              <a:ext cx="1602005" cy="468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595510" y="3276600"/>
            <a:ext cx="2148798" cy="914400"/>
            <a:chOff x="2681110" y="3886200"/>
            <a:chExt cx="1738490" cy="838200"/>
          </a:xfrm>
        </p:grpSpPr>
        <p:sp>
          <p:nvSpPr>
            <p:cNvPr id="19" name="Rectangle 18"/>
            <p:cNvSpPr/>
            <p:nvPr/>
          </p:nvSpPr>
          <p:spPr>
            <a:xfrm>
              <a:off x="2681110" y="3886200"/>
              <a:ext cx="1738489" cy="838200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1765" t="27736" r="11765" b="31519"/>
            <a:stretch>
              <a:fillRect/>
            </a:stretch>
          </p:blipFill>
          <p:spPr bwMode="auto">
            <a:xfrm>
              <a:off x="2755455" y="4031014"/>
              <a:ext cx="1664145" cy="61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6932246" y="1981200"/>
            <a:ext cx="1930400" cy="930729"/>
            <a:chOff x="7072488" y="2743200"/>
            <a:chExt cx="1614311" cy="778329"/>
          </a:xfrm>
        </p:grpSpPr>
        <p:sp>
          <p:nvSpPr>
            <p:cNvPr id="21" name="Rectangle 20"/>
            <p:cNvSpPr/>
            <p:nvPr/>
          </p:nvSpPr>
          <p:spPr>
            <a:xfrm>
              <a:off x="7072488" y="2743200"/>
              <a:ext cx="1614311" cy="778329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28800" b="25200"/>
            <a:stretch>
              <a:fillRect/>
            </a:stretch>
          </p:blipFill>
          <p:spPr bwMode="auto">
            <a:xfrm>
              <a:off x="7239000" y="2971800"/>
              <a:ext cx="1299945" cy="39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33400" y="-76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IT Leaders Headquarter in the Boston Area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895600" y="4419600"/>
            <a:ext cx="3429000" cy="304800"/>
          </a:xfrm>
        </p:spPr>
        <p:txBody>
          <a:bodyPr>
            <a:normAutofit/>
          </a:bodyPr>
          <a:lstStyle/>
          <a:p>
            <a:r>
              <a:rPr lang="en-US" sz="1200" dirty="0" smtClean="0"/>
              <a:t>Other Regional Targets</a:t>
            </a:r>
            <a:endParaRPr lang="en-US" sz="1200" dirty="0"/>
          </a:p>
        </p:txBody>
      </p:sp>
      <p:sp>
        <p:nvSpPr>
          <p:cNvPr id="28" name="Rectangle 27"/>
          <p:cNvSpPr/>
          <p:nvPr/>
        </p:nvSpPr>
        <p:spPr>
          <a:xfrm>
            <a:off x="1371600" y="4800600"/>
            <a:ext cx="2057400" cy="609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1487806" cy="30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371600" cy="35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91200"/>
            <a:ext cx="11552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22315"/>
            <a:ext cx="1447800" cy="6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91200"/>
            <a:ext cx="155837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92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" name="Picture 12" descr="AdobeStock_905879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43" y="0"/>
            <a:ext cx="9177943" cy="685799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05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33800" y="4724400"/>
            <a:ext cx="190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PREPARED EXCLUSIVELY FOR: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57912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DOUGLAS RUSSELL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1.617.416.8181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Doug.r.russell@gmail.com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95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81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Opportunity for Lewis </a:t>
            </a:r>
            <a:r>
              <a:rPr lang="en-US" sz="2800" b="1" dirty="0">
                <a:solidFill>
                  <a:schemeClr val="bg1"/>
                </a:solidFill>
              </a:rPr>
              <a:t>in Health IT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762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IN THE FIRST HALF OF 2017, VC INVESTMENT IN DIGITAL </a:t>
            </a:r>
            <a:r>
              <a:rPr lang="en-US" b="1" dirty="0" smtClean="0">
                <a:solidFill>
                  <a:schemeClr val="tx2"/>
                </a:solidFill>
              </a:rPr>
              <a:t>HEALTH EQUALED…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Picture 11" descr="AdobeStock_956059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888" y="1295401"/>
            <a:ext cx="1451112" cy="103772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dobeStock_9560592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454" y="1295401"/>
            <a:ext cx="1650830" cy="102435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581400" y="2450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tx2"/>
                </a:solidFill>
              </a:rPr>
              <a:t>$3.5 </a:t>
            </a:r>
            <a:r>
              <a:rPr lang="en-US" b="1" dirty="0" smtClean="0">
                <a:solidFill>
                  <a:schemeClr val="tx2"/>
                </a:solidFill>
              </a:rPr>
              <a:t>BILLION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62600" y="240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82% OF TOTAL INVESTED IN 2016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81000" y="3733800"/>
            <a:ext cx="8229600" cy="1858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b="1" dirty="0"/>
              <a:t>LEWIS has an outstanding opportunity to make inroads into the </a:t>
            </a:r>
            <a:r>
              <a:rPr lang="en-US" sz="1400" b="1" dirty="0" smtClean="0"/>
              <a:t> untapped Health </a:t>
            </a:r>
            <a:r>
              <a:rPr lang="en-US" sz="1400" b="1" dirty="0"/>
              <a:t>IT </a:t>
            </a:r>
            <a:r>
              <a:rPr lang="en-US" sz="1400" b="1" dirty="0" smtClean="0"/>
              <a:t>sector</a:t>
            </a:r>
          </a:p>
          <a:p>
            <a:pPr>
              <a:spcBef>
                <a:spcPts val="0"/>
              </a:spcBef>
            </a:pPr>
            <a:endParaRPr lang="en-US" sz="1400" b="1" dirty="0" smtClean="0"/>
          </a:p>
          <a:p>
            <a:pPr>
              <a:spcBef>
                <a:spcPts val="0"/>
              </a:spcBef>
            </a:pPr>
            <a:r>
              <a:rPr lang="en-US" sz="1400" b="1" dirty="0" smtClean="0"/>
              <a:t>Highly relevant core </a:t>
            </a:r>
            <a:r>
              <a:rPr lang="en-US" sz="1400" b="1" dirty="0"/>
              <a:t>strengths </a:t>
            </a:r>
            <a:r>
              <a:rPr lang="en-US" sz="1400" b="1" dirty="0" smtClean="0"/>
              <a:t>in </a:t>
            </a:r>
            <a:r>
              <a:rPr lang="en-US" sz="1400" b="1" dirty="0"/>
              <a:t>Integrated Communications, Research &amp; Analytics, Content, </a:t>
            </a:r>
            <a:r>
              <a:rPr lang="en-US" sz="1400" b="1" dirty="0" smtClean="0"/>
              <a:t>Digital Marketing</a:t>
            </a:r>
          </a:p>
          <a:p>
            <a:pPr>
              <a:spcBef>
                <a:spcPts val="0"/>
              </a:spcBef>
            </a:pPr>
            <a:endParaRPr lang="en-US" sz="1400" b="1" dirty="0" smtClean="0"/>
          </a:p>
          <a:p>
            <a:pPr>
              <a:spcBef>
                <a:spcPts val="0"/>
              </a:spcBef>
            </a:pPr>
            <a:r>
              <a:rPr lang="en-US" sz="1400" b="1" dirty="0" smtClean="0"/>
              <a:t>Outstanding experience in Tech (relevant expertise in Security</a:t>
            </a:r>
            <a:r>
              <a:rPr lang="en-US" sz="1400" b="1" dirty="0"/>
              <a:t>, BI/Analytics, Cloud Computing) </a:t>
            </a:r>
            <a:endParaRPr lang="en-US" sz="1400" b="1" dirty="0" smtClean="0"/>
          </a:p>
          <a:p>
            <a:pPr algn="ctr">
              <a:buNone/>
            </a:pPr>
            <a:endParaRPr lang="en-US" sz="1400" dirty="0"/>
          </a:p>
          <a:p>
            <a:pPr algn="ctr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accent2"/>
                </a:solidFill>
              </a:rPr>
              <a:t>Hot areas</a:t>
            </a:r>
            <a:r>
              <a:rPr lang="en-US" sz="1600" b="1" dirty="0" smtClean="0">
                <a:solidFill>
                  <a:schemeClr val="accent2"/>
                </a:solidFill>
              </a:rPr>
              <a:t>: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accent2"/>
                </a:solidFill>
              </a:rPr>
              <a:t> </a:t>
            </a:r>
            <a:r>
              <a:rPr lang="en-US" sz="1600" b="1" dirty="0">
                <a:solidFill>
                  <a:schemeClr val="accent2"/>
                </a:solidFill>
              </a:rPr>
              <a:t>consumer health engagement, population health management,</a:t>
            </a:r>
            <a:r>
              <a:rPr lang="en-US" sz="1600" b="1" dirty="0" smtClean="0">
                <a:solidFill>
                  <a:schemeClr val="accent2"/>
                </a:solidFill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accent2"/>
                </a:solidFill>
              </a:rPr>
              <a:t>big </a:t>
            </a:r>
            <a:r>
              <a:rPr lang="en-US" sz="1600" b="1" dirty="0">
                <a:solidFill>
                  <a:schemeClr val="accent2"/>
                </a:solidFill>
              </a:rPr>
              <a:t>data analytics tied to value-based reimbursement. </a:t>
            </a:r>
            <a:endParaRPr lang="en-US" sz="1600" b="1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09600" y="3048000"/>
            <a:ext cx="784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Growth in funding outpaced other areas of healthcare, such as medical devices.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9200" y="239595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188 DEALS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400" r="9600"/>
          <a:stretch>
            <a:fillRect/>
          </a:stretch>
        </p:blipFill>
        <p:spPr bwMode="auto">
          <a:xfrm>
            <a:off x="1219200" y="1329154"/>
            <a:ext cx="1447800" cy="94129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2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dobeStock_992453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486400" y="2895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10000" y="2895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33600" y="2895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62799" y="18288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86399" y="18288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09999" y="18288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33599" y="18288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199" y="18288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62799" y="990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86399" y="990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33599" y="990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199" y="990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Competitive Landscape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42" y="1219200"/>
            <a:ext cx="1032457" cy="30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690" b="20690"/>
          <a:stretch>
            <a:fillRect/>
          </a:stretch>
        </p:blipFill>
        <p:spPr bwMode="auto">
          <a:xfrm>
            <a:off x="2285999" y="1143000"/>
            <a:ext cx="1145719" cy="43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1295400" cy="3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8999" y="1143000"/>
            <a:ext cx="1354575" cy="3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981200"/>
            <a:ext cx="1143000" cy="4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08060"/>
            <a:ext cx="859176" cy="47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92560"/>
            <a:ext cx="1145719" cy="4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9232"/>
            <a:ext cx="1371600" cy="53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" y="1981200"/>
            <a:ext cx="1253867" cy="40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999" y="1905000"/>
            <a:ext cx="75379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4721" b="24721"/>
          <a:stretch>
            <a:fillRect/>
          </a:stretch>
        </p:blipFill>
        <p:spPr bwMode="auto">
          <a:xfrm>
            <a:off x="5638799" y="1905000"/>
            <a:ext cx="121919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0809" b="20809"/>
          <a:stretch>
            <a:fillRect/>
          </a:stretch>
        </p:blipFill>
        <p:spPr bwMode="auto">
          <a:xfrm>
            <a:off x="7467599" y="1981200"/>
            <a:ext cx="966702" cy="35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Douglas Russell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809999" y="990600"/>
            <a:ext cx="1524000" cy="685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199" y="1295400"/>
            <a:ext cx="1371600" cy="1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438400" y="2895600"/>
            <a:ext cx="838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BOUTIQUE</a:t>
            </a:r>
            <a:endParaRPr lang="en-US" sz="700" dirty="0"/>
          </a:p>
        </p:txBody>
      </p:sp>
      <p:sp>
        <p:nvSpPr>
          <p:cNvPr id="36" name="TextBox 35"/>
          <p:cNvSpPr txBox="1"/>
          <p:nvPr/>
        </p:nvSpPr>
        <p:spPr>
          <a:xfrm>
            <a:off x="4114800" y="2908757"/>
            <a:ext cx="838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BOUTIQUE</a:t>
            </a:r>
            <a:endParaRPr lang="en-US" sz="700" dirty="0"/>
          </a:p>
        </p:txBody>
      </p:sp>
      <p:sp>
        <p:nvSpPr>
          <p:cNvPr id="37" name="TextBox 36"/>
          <p:cNvSpPr txBox="1"/>
          <p:nvPr/>
        </p:nvSpPr>
        <p:spPr>
          <a:xfrm>
            <a:off x="5791200" y="2895600"/>
            <a:ext cx="838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BOUTIQUE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llarphotoclub_923617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" y="609600"/>
            <a:ext cx="9134071" cy="6248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8200" y="1066800"/>
            <a:ext cx="4267200" cy="5105400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Start-ups</a:t>
            </a:r>
            <a:r>
              <a:rPr lang="en-US" sz="1600" b="1" dirty="0"/>
              <a:t>: </a:t>
            </a:r>
            <a:r>
              <a:rPr lang="en-US" sz="1600" dirty="0"/>
              <a:t>SWOT Analysis; Messaging Workshop: Definition of value proposition, elevator pitch, key differentiators, competitive positioning;</a:t>
            </a:r>
            <a:r>
              <a:rPr lang="en-US" sz="1600" b="1" dirty="0"/>
              <a:t> </a:t>
            </a:r>
            <a:r>
              <a:rPr lang="en-US" sz="1600" dirty="0"/>
              <a:t>Deck for VCs, industry analysts and media audiences; Media </a:t>
            </a:r>
            <a:r>
              <a:rPr lang="en-US" sz="1600" dirty="0" smtClean="0"/>
              <a:t>Coaching; </a:t>
            </a:r>
            <a:r>
              <a:rPr lang="en-US" sz="1600" dirty="0"/>
              <a:t>Integrated </a:t>
            </a:r>
            <a:r>
              <a:rPr lang="en-US" sz="1600" dirty="0" smtClean="0"/>
              <a:t>Communications Planning and Execution; </a:t>
            </a:r>
            <a:r>
              <a:rPr lang="en-US" sz="1600" dirty="0"/>
              <a:t>Influencer &amp; Industry Analyst Relations; Speaking Engagements &amp; Awards; Contributed Content; </a:t>
            </a:r>
            <a:r>
              <a:rPr lang="en-US" sz="1600" dirty="0" smtClean="0"/>
              <a:t>Lead-Gen </a:t>
            </a:r>
            <a:r>
              <a:rPr lang="en-US" sz="1600" dirty="0"/>
              <a:t>activities; Digital and Social strategy.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b="1" dirty="0" smtClean="0"/>
              <a:t>More </a:t>
            </a:r>
            <a:r>
              <a:rPr lang="en-US" sz="1600" b="1" dirty="0"/>
              <a:t>mature companies</a:t>
            </a:r>
            <a:r>
              <a:rPr lang="en-US" sz="1600" b="1" dirty="0" smtClean="0"/>
              <a:t>:</a:t>
            </a:r>
            <a:r>
              <a:rPr lang="en-US" sz="1600" dirty="0" smtClean="0"/>
              <a:t> </a:t>
            </a:r>
            <a:r>
              <a:rPr lang="en-US" sz="1600" dirty="0"/>
              <a:t>Corporate Communications; </a:t>
            </a:r>
            <a:r>
              <a:rPr lang="en-US" sz="1600" dirty="0" smtClean="0"/>
              <a:t>Paid/Earned/Shared/Owned (PESO) Media; Digital </a:t>
            </a:r>
            <a:r>
              <a:rPr lang="en-US" sz="1600" dirty="0"/>
              <a:t>and </a:t>
            </a:r>
            <a:r>
              <a:rPr lang="en-US" sz="1600" dirty="0" smtClean="0"/>
              <a:t>Social; </a:t>
            </a:r>
            <a:r>
              <a:rPr lang="en-US" sz="1600" dirty="0"/>
              <a:t>Marketing: </a:t>
            </a:r>
            <a:r>
              <a:rPr lang="en-US" sz="1600" dirty="0" smtClean="0"/>
              <a:t>SEO, Omnichannel Content Strategy &amp; Execution; </a:t>
            </a:r>
            <a:r>
              <a:rPr lang="en-US" sz="1600" dirty="0"/>
              <a:t>Crisis Communications; Public </a:t>
            </a:r>
            <a:r>
              <a:rPr lang="en-US" sz="1600" dirty="0" smtClean="0"/>
              <a:t>Affairs; Corporate </a:t>
            </a:r>
            <a:r>
              <a:rPr lang="en-US" sz="1600" dirty="0"/>
              <a:t>Social Responsibility; Investor Relations. 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Health IT Client’s Communications Needs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14400" y="5562600"/>
            <a:ext cx="7924800" cy="6096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RUNN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066800"/>
            <a:ext cx="1738884" cy="1811746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04800" y="304800"/>
            <a:ext cx="2895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STEPS TO BUILDING A HEALTH IT PRACTICE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5638800"/>
            <a:ext cx="716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Assess capabilities, talent, experience </a:t>
            </a:r>
          </a:p>
          <a:p>
            <a:pPr algn="ctr"/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1600200" y="5029200"/>
            <a:ext cx="7239000" cy="533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981200" y="51170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Define offering, including POV, ROI-driven case studies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0" y="4495800"/>
            <a:ext cx="6553200" cy="533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95600" y="45720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Create prospect lists &amp; client acquisition strategy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19400" y="3962400"/>
            <a:ext cx="6019800" cy="533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62600" y="4038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Gain agency-wide buy-in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505200" y="3352800"/>
            <a:ext cx="5334000" cy="6096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14800" y="3429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Develop networking/prospecting strategy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38600" y="2819400"/>
            <a:ext cx="4800600" cy="533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53000" y="2895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Develop content/speaking calendar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72000" y="2286000"/>
            <a:ext cx="4267200" cy="533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0" y="23738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Campaigns: </a:t>
            </a:r>
            <a:r>
              <a:rPr lang="en-US" sz="1600" b="1" dirty="0" smtClean="0">
                <a:solidFill>
                  <a:srgbClr val="FFFF00"/>
                </a:solidFill>
              </a:rPr>
              <a:t>VC Roadshow; KOL partnerships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81600" y="1752600"/>
            <a:ext cx="3657600" cy="533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029200" y="1840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Build Culture for Sustained Success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54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dobeStock_566246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8000" y="4191000"/>
            <a:ext cx="1981200" cy="1066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24400" y="4191000"/>
            <a:ext cx="1981200" cy="1066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38400" y="4191000"/>
            <a:ext cx="2133600" cy="1066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600" y="4191000"/>
            <a:ext cx="2057400" cy="10668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58000" y="2514600"/>
            <a:ext cx="1981200" cy="990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38399" y="2514600"/>
            <a:ext cx="2133601" cy="990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8600" y="2514600"/>
            <a:ext cx="2057400" cy="990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24400" y="2514600"/>
            <a:ext cx="1981200" cy="99060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 descr="Image result for himss18 logo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19050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Image result for SxSW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1936432" cy="61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ealth IT Marketing &amp; PR Conference (HITMC)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166254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812924" cy="5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ostIn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90839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Image result for PRSA Boston"/>
          <p:cNvSpPr>
            <a:spLocks noChangeAspect="1" noChangeArrowheads="1"/>
          </p:cNvSpPr>
          <p:nvPr/>
        </p:nvSpPr>
        <p:spPr bwMode="auto">
          <a:xfrm>
            <a:off x="155575" y="-776288"/>
            <a:ext cx="16573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Image result for PRSA Boston"/>
          <p:cNvSpPr>
            <a:spLocks noChangeAspect="1" noChangeArrowheads="1"/>
          </p:cNvSpPr>
          <p:nvPr/>
        </p:nvSpPr>
        <p:spPr bwMode="auto">
          <a:xfrm>
            <a:off x="307975" y="-623888"/>
            <a:ext cx="16573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8" descr="Image result for PRSA Boston"/>
          <p:cNvSpPr>
            <a:spLocks noChangeAspect="1" noChangeArrowheads="1"/>
          </p:cNvSpPr>
          <p:nvPr/>
        </p:nvSpPr>
        <p:spPr bwMode="auto">
          <a:xfrm>
            <a:off x="460375" y="-471488"/>
            <a:ext cx="16573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0" descr="Image result for PRSA Boston"/>
          <p:cNvSpPr>
            <a:spLocks noChangeAspect="1" noChangeArrowheads="1"/>
          </p:cNvSpPr>
          <p:nvPr/>
        </p:nvSpPr>
        <p:spPr bwMode="auto">
          <a:xfrm>
            <a:off x="612775" y="-319088"/>
            <a:ext cx="16573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See the source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1752600" cy="2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423" t="11429" r="8907" b="11429"/>
          <a:stretch>
            <a:fillRect/>
          </a:stretch>
        </p:blipFill>
        <p:spPr bwMode="auto">
          <a:xfrm>
            <a:off x="4876800" y="4343400"/>
            <a:ext cx="1756881" cy="77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43400"/>
            <a:ext cx="1524000" cy="7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Douglas Russell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Tried &amp; True Networking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&amp; Prospecting Venues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val Callout 30"/>
          <p:cNvSpPr/>
          <p:nvPr/>
        </p:nvSpPr>
        <p:spPr>
          <a:xfrm>
            <a:off x="7391400" y="1143000"/>
            <a:ext cx="1447800" cy="914400"/>
          </a:xfrm>
          <a:prstGeom prst="wedgeEllipseCallout">
            <a:avLst/>
          </a:prstGeom>
          <a:solidFill>
            <a:schemeClr val="bg1"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467600" y="1219200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HITMC ANNUAL CONFERENCE</a:t>
            </a:r>
          </a:p>
          <a:p>
            <a:pPr algn="ctr"/>
            <a:r>
              <a:rPr lang="en-US" sz="1050" dirty="0" smtClean="0"/>
              <a:t>APRIL 4-6</a:t>
            </a:r>
          </a:p>
          <a:p>
            <a:pPr algn="ctr"/>
            <a:r>
              <a:rPr lang="en-US" sz="1050" dirty="0" smtClean="0"/>
              <a:t>NEW ORLEANS</a:t>
            </a:r>
            <a:endParaRPr lang="en-US" sz="1050" dirty="0"/>
          </a:p>
        </p:txBody>
      </p:sp>
      <p:sp>
        <p:nvSpPr>
          <p:cNvPr id="33" name="Oval Callout 32"/>
          <p:cNvSpPr/>
          <p:nvPr/>
        </p:nvSpPr>
        <p:spPr>
          <a:xfrm>
            <a:off x="5181600" y="1143000"/>
            <a:ext cx="1524000" cy="914400"/>
          </a:xfrm>
          <a:prstGeom prst="wedgeEllipseCallout">
            <a:avLst/>
          </a:prstGeom>
          <a:solidFill>
            <a:schemeClr val="bg1"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181600" y="1173286"/>
            <a:ext cx="1524000" cy="80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PRSA HEALTH ACADEMY</a:t>
            </a:r>
          </a:p>
          <a:p>
            <a:pPr algn="ctr"/>
            <a:r>
              <a:rPr lang="en-US" sz="1050" dirty="0" smtClean="0"/>
              <a:t>APRIL 25-27</a:t>
            </a:r>
          </a:p>
          <a:p>
            <a:pPr algn="ctr"/>
            <a:r>
              <a:rPr lang="en-US" sz="1050" dirty="0" smtClean="0"/>
              <a:t>WASHINGTON </a:t>
            </a:r>
            <a:r>
              <a:rPr lang="en-US" sz="1200" dirty="0" smtClean="0"/>
              <a:t>D.C.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38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Stock_000012430365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63246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81800" y="1524000"/>
            <a:ext cx="2133600" cy="44196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62200" y="1524000"/>
            <a:ext cx="2133600" cy="44196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2400" y="1524000"/>
            <a:ext cx="2133600" cy="44196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1524000"/>
            <a:ext cx="2133600" cy="44196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828800" cy="3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2286000"/>
            <a:ext cx="1981200" cy="2664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Active companies:</a:t>
            </a:r>
            <a:r>
              <a:rPr lang="en-US" sz="105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050" dirty="0" smtClean="0"/>
              <a:t>Aktana</a:t>
            </a:r>
            <a:r>
              <a:rPr lang="en-US" sz="1050" dirty="0"/>
              <a:t>, Binary Fountain, Carevive Systems, ClearDATA, mPulse Mobile, OnShift, Persivia, Phreesia, Welltok, Inc., AbleTo, Ampersand Health, Imagine Health, LinkWell Health, MedOptions, Nordic Consulting, Oceans Healthcare, RedBrick Health, Regroup Therapy, Sanovia Corporation, </a:t>
            </a:r>
            <a:r>
              <a:rPr lang="en-US" sz="1050" dirty="0" smtClean="0"/>
              <a:t>Teladoc</a:t>
            </a:r>
            <a:endParaRPr lang="en-US" sz="105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1742792" cy="42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1390084" cy="4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24400" y="2362200"/>
            <a:ext cx="1828800" cy="1452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Active companies:</a:t>
            </a:r>
            <a:r>
              <a:rPr lang="en-US" sz="105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050" dirty="0" smtClean="0"/>
              <a:t>Bright </a:t>
            </a:r>
            <a:r>
              <a:rPr lang="en-US" sz="1050" dirty="0"/>
              <a:t>Health, Docent Health, Welltok, ClearCare, GetInsured.com, Health Essentials, Medi Assist, </a:t>
            </a:r>
            <a:r>
              <a:rPr lang="en-US" sz="1050" dirty="0" smtClean="0"/>
              <a:t>Remedinet</a:t>
            </a:r>
            <a:endParaRPr lang="en-US" sz="105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76400"/>
            <a:ext cx="1499103" cy="4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4600" y="2362200"/>
            <a:ext cx="1828800" cy="242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b="1" dirty="0" smtClean="0">
                <a:solidFill>
                  <a:prstClr val="black"/>
                </a:solidFill>
              </a:rPr>
              <a:t>Active </a:t>
            </a:r>
            <a:r>
              <a:rPr lang="en-US" sz="1050" b="1" dirty="0">
                <a:solidFill>
                  <a:prstClr val="black"/>
                </a:solidFill>
              </a:rPr>
              <a:t>companies:</a:t>
            </a:r>
            <a:r>
              <a:rPr lang="en-US" sz="1050" dirty="0" smtClean="0">
                <a:solidFill>
                  <a:prstClr val="black"/>
                </a:solidFill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1050" dirty="0" smtClean="0">
                <a:solidFill>
                  <a:prstClr val="black"/>
                </a:solidFill>
              </a:rPr>
              <a:t>Aria </a:t>
            </a:r>
            <a:r>
              <a:rPr lang="en-US" sz="1050" dirty="0">
                <a:solidFill>
                  <a:prstClr val="black"/>
                </a:solidFill>
              </a:rPr>
              <a:t>CV, Inc., Augmenix, Inc., Pavillion Holdings Group, Kaleidoscope Medical, Lantos Technologies, Maxwell Health, nVision Medical, Pavilion Medical Innovations (PMI), Saphena Medical, Sera Prognostics, Inc., Seven Oaks </a:t>
            </a:r>
            <a:r>
              <a:rPr lang="en-US" sz="1050" dirty="0" smtClean="0">
                <a:solidFill>
                  <a:prstClr val="black"/>
                </a:solidFill>
              </a:rPr>
              <a:t>Biosystems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Douglas Russell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76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Campaign: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VC Roadshow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200" y="2362200"/>
            <a:ext cx="1828800" cy="2179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/>
              <a:t>Active companies:</a:t>
            </a:r>
            <a:r>
              <a:rPr lang="en-US" sz="105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050" dirty="0" smtClean="0"/>
              <a:t>Blue </a:t>
            </a:r>
            <a:r>
              <a:rPr lang="en-US" sz="1050" dirty="0"/>
              <a:t>Cloud, CareCloud, ClearDATA, Health Catalyst, iCardiac, iRhythm, NextHealth Technologies, Omada Health, Qventus, RiverMend Health, Science Exchange, Silk Road Medical, Talkspace, TigerText, </a:t>
            </a:r>
            <a:r>
              <a:rPr lang="en-US" sz="1050" dirty="0" smtClean="0"/>
              <a:t>VisitPay </a:t>
            </a:r>
            <a:endParaRPr lang="en-US" sz="105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84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52600"/>
            <a:ext cx="2286000" cy="589175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2278380" cy="599573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344" y="1066801"/>
            <a:ext cx="1342035" cy="1295400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Campaign: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KOL Partnership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276600"/>
            <a:ext cx="7391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Noted health economist, “Health Populi” blogger and thought-leader Jane Sarasohn-Kahn covers the intersection of healthcare, technology, policy and people.</a:t>
            </a:r>
          </a:p>
          <a:p>
            <a:pPr>
              <a:buFont typeface="Arial"/>
              <a:buChar char="•"/>
            </a:pP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She has worked on branded thought leadership initiatives with multiple organizations, including IBM Watson Health, Castlight, PwC and many more.  </a:t>
            </a:r>
          </a:p>
          <a:p>
            <a:pPr>
              <a:buFont typeface="Arial"/>
              <a:buChar char="•"/>
            </a:pP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Initiatives include CEO Q&amp;As, speaking panels, state of the industry reports/surveys, blog post series, Webinars and more.</a:t>
            </a:r>
          </a:p>
          <a:p>
            <a:pPr>
              <a:buFont typeface="Arial"/>
              <a:buChar char="•"/>
            </a:pP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Recent topics of interest include “state of the industry” reporting, consumerism in healthcare, AI, wearables, telehealth, health policy, care coordination, analytics, security and privacy.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3EB5-5AD2-408E-961B-3DC90C67E8C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Douglas Russell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Building a Culture for Success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dobeStock_956059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7" y="1142524"/>
            <a:ext cx="1925425" cy="12836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2818924"/>
            <a:ext cx="2057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Incentives &amp; rewards at </a:t>
            </a:r>
            <a:r>
              <a:rPr lang="en-US" sz="2000" i="1" dirty="0" smtClean="0">
                <a:solidFill>
                  <a:schemeClr val="accent1"/>
                </a:solidFill>
              </a:rPr>
              <a:t>all</a:t>
            </a:r>
            <a:r>
              <a:rPr lang="en-US" sz="2000" dirty="0" smtClean="0">
                <a:solidFill>
                  <a:schemeClr val="accent1"/>
                </a:solidFill>
              </a:rPr>
              <a:t> levels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Celebrate client renewals, leads that develop into clients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Recognize outstanding client 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2818924"/>
            <a:ext cx="1981200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Foster a fearless work culture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Everyone can contribute – the prospecting process is like casting a movie 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Regular creative brainstorms (for clients and prospects)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2818924"/>
            <a:ext cx="21336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Emphasize continual learning</a:t>
            </a:r>
          </a:p>
          <a:p>
            <a:pPr algn="ctr"/>
            <a:endParaRPr lang="en-US" dirty="0" smtClean="0"/>
          </a:p>
          <a:p>
            <a:pPr algn="ctr"/>
            <a:r>
              <a:rPr lang="en-US" sz="1600" dirty="0" smtClean="0"/>
              <a:t>Between Two Plastic Plants </a:t>
            </a:r>
          </a:p>
          <a:p>
            <a:pPr algn="ctr"/>
            <a:r>
              <a:rPr lang="en-US" sz="1400" dirty="0" smtClean="0"/>
              <a:t>(Influencer Q&amp;As)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Regular workshops and outside trainings</a:t>
            </a:r>
          </a:p>
          <a:p>
            <a:pPr algn="ctr"/>
            <a:r>
              <a:rPr lang="en-US" sz="1600" dirty="0" smtClean="0"/>
              <a:t>	</a:t>
            </a:r>
          </a:p>
          <a:p>
            <a:pPr algn="ctr"/>
            <a:r>
              <a:rPr lang="en-US" sz="1600" dirty="0" smtClean="0"/>
              <a:t>Gartner Research briefings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2818924"/>
            <a:ext cx="2057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Cultivate internal &amp; external </a:t>
            </a:r>
            <a:r>
              <a:rPr lang="en-US" sz="2000" dirty="0" smtClean="0">
                <a:solidFill>
                  <a:srgbClr val="4F81BD"/>
                </a:solidFill>
              </a:rPr>
              <a:t>talent</a:t>
            </a:r>
          </a:p>
          <a:p>
            <a:pPr algn="ctr"/>
            <a:endParaRPr lang="en-US" sz="2000" dirty="0" smtClean="0">
              <a:solidFill>
                <a:srgbClr val="4F81BD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Prospect via PRSA Health Academy, HIMSS New England Chapter
Empower ownership of initiatives</a:t>
            </a:r>
            <a:endParaRPr lang="en-US" sz="1400" dirty="0" smtClean="0">
              <a:solidFill>
                <a:srgbClr val="4F81BD"/>
              </a:solidFill>
            </a:endParaRPr>
          </a:p>
        </p:txBody>
      </p:sp>
      <p:pic>
        <p:nvPicPr>
          <p:cNvPr id="17" name="Picture 16" descr="AdobeStock_9560592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2524"/>
            <a:ext cx="1981200" cy="12836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dobeStock_9560592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535" y="1142524"/>
            <a:ext cx="1934529" cy="12836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dobeStock_9560592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887" y="1142524"/>
            <a:ext cx="1925425" cy="12836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77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855</Words>
  <Application>Microsoft Macintosh PowerPoint</Application>
  <PresentationFormat>On-screen Show (4:3)</PresentationFormat>
  <Paragraphs>135</Paragraphs>
  <Slides>12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Building a Health IT Practice at</vt:lpstr>
      <vt:lpstr>The Opportunity for Lewis in Health IT </vt:lpstr>
      <vt:lpstr>Competitive Landscape</vt:lpstr>
      <vt:lpstr>Slide 4</vt:lpstr>
      <vt:lpstr>Slide 5</vt:lpstr>
      <vt:lpstr>Slide 6</vt:lpstr>
      <vt:lpstr>Slide 7</vt:lpstr>
      <vt:lpstr>Slide 8</vt:lpstr>
      <vt:lpstr>Slide 9</vt:lpstr>
      <vt:lpstr>30 DAYS</vt:lpstr>
      <vt:lpstr>Other Regional Targets</vt:lpstr>
      <vt:lpstr>Slide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melissa jones</cp:lastModifiedBy>
  <cp:revision>37</cp:revision>
  <cp:lastPrinted>2017-11-26T19:16:26Z</cp:lastPrinted>
  <dcterms:created xsi:type="dcterms:W3CDTF">2017-11-24T17:21:36Z</dcterms:created>
  <dcterms:modified xsi:type="dcterms:W3CDTF">2017-11-27T00:49:59Z</dcterms:modified>
</cp:coreProperties>
</file>