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67" r:id="rId2"/>
    <p:sldId id="257" r:id="rId3"/>
    <p:sldId id="258" r:id="rId4"/>
    <p:sldId id="262" r:id="rId5"/>
    <p:sldId id="261" r:id="rId6"/>
    <p:sldId id="259" r:id="rId7"/>
    <p:sldId id="371" r:id="rId8"/>
    <p:sldId id="265" r:id="rId9"/>
    <p:sldId id="369" r:id="rId10"/>
    <p:sldId id="263" r:id="rId11"/>
    <p:sldId id="370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CCFF"/>
    <a:srgbClr val="33CCFF"/>
    <a:srgbClr val="009AD0"/>
    <a:srgbClr val="00FFFF"/>
    <a:srgbClr val="0099CC"/>
    <a:srgbClr val="66CC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760" y="-10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882E22-29B8-4658-B850-AFB34C317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41F853-EED7-4C84-94AE-2ECD39DD3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FF3FC5-D5DD-4DB9-8A5B-F2D35D7F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E38761-5BF0-414E-908B-1557957F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9AC83B-0A85-44DD-BE29-9692AC1C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3267453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EBFA90-BA39-4041-B7E0-E6EEC9D4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311FB7-66BC-4997-B4E0-06A98D980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4AC548-7AB5-4090-BEAC-71DF4C04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2023DC-00BF-41D6-B4F8-8FC61C04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1FCB2F-4D53-4AA6-BA52-072DCA3E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6461956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E6B344-4489-481C-B379-9ED55EC7A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727476-1124-4B5D-85E6-EF0DE3D0D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E9E5EB-CEB2-49D1-BF1A-3412801A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528E3E-48B1-4AB0-B691-EBCB0620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BCAD4B-E82E-4E26-8613-A43C29DD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0064601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125759-8D40-4CB2-90CD-C723BC2C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FA3A85-A7B3-454B-98BA-F104BDCD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B9C055-CC16-49BF-A509-7DA70AFB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655FE0-0918-4658-B59C-9B6FD2B9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4FFF4B-28C4-4A5F-86B0-AF2F6AC0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611081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0E9CF7-BC3F-4EB6-AED6-412D5985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2F544A-E5D0-478A-B351-CCB96E739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0CB07D-C0EC-4701-BD0D-9A89BB69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3877CE-72B2-4C55-8FD2-7586AA4D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F7211F-EB1B-45ED-885E-A26601E2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446778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2CEDB8-7582-4496-8B61-968AB5BC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1CF93F-570E-4361-9E0B-ABFBF840B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151031-8C23-4AE5-84D9-FD44AF3B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3A7B63-C67F-4E06-A0C1-10192502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05B5E8-7B85-42E9-810F-BC7AC121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08A702-4B5A-41B6-A900-C45E1A4A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3986105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773677-5A29-461D-A1C0-79E8DCD5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F89F29-92B5-4050-B906-4FB7F5026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78E663-A6C8-46DE-A9D3-A7274D4B1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E255A5-7A5A-4216-8ECE-F05FEB84C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D7B36A-B11D-49B2-82C8-0D58FADEB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B5587F-5F26-429F-BF6C-AD7C3A5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92F5AF-B33D-404F-973C-B32C7FE5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C5CA60-649F-4B0E-8C97-8FF967B1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4875692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09DACB-E4ED-45C9-A2EB-ED0A6B01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06EABC-7637-4A64-8493-14BD2312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55B288-24E1-4B70-89E0-F8C5F026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3968F2-7860-42EC-A009-39447EDC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2573707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BD52F0-9296-4F4D-B355-8816300F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94A530-7A72-44C9-AFAC-2389F78F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88354C-DDE5-4765-BD6D-56B299AA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1712697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AB0490-368E-4FCE-9F5D-10FAF84F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AA4F39-BB93-48AD-AEE9-08351061F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1564E6-1238-48AC-9EE7-F893CBAFB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3AC33B-C02D-4E42-84BA-FF38E6E94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102D96-04B2-477F-A502-8A094C2E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E84647-F948-423F-988F-BE8C4747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0394753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11AA4E-6EAA-49F2-B34B-F9867A1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70D964-B2E9-4112-BEA3-F8F32E0AD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6DB3FB-28C5-4274-82E6-B8B02C50B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831A4B-16FC-4342-8C5D-F327E685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9E1DD8-9619-4F5D-B1A3-DFD2926E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BCEBED-4AD9-48BE-A099-BF685DE3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1933464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36A82D-A428-454F-9E55-BCE906E7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B9FE01-3063-4F53-AE9D-0E23D3E88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835FDC-B809-4DEE-882F-42BA480FE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B3019-A109-4D9E-A2EF-7D7E618BFFC2}" type="datetimeFigureOut">
              <a:rPr lang="en-US" smtClean="0"/>
              <a:pPr/>
              <a:t>9/29/18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BAFE8D-F094-4B25-A3D5-C92525EC8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1E5525-D0C0-43E0-9782-AB931FD43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4FB7-9FF9-4347-BB6E-77BBEFDD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hyperlink" Target="mailto:mgray@wayssecurity.com" TargetMode="External"/><Relationship Id="rId6" Type="http://schemas.openxmlformats.org/officeDocument/2006/relationships/hyperlink" Target="http://www.companionhelp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ustomer retention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C2C9C3-0AC8-41FF-BF60-F379864E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44744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7804" y="6146988"/>
            <a:ext cx="1681979" cy="502146"/>
          </a:xfrm>
          <a:prstGeom prst="rect">
            <a:avLst/>
          </a:prstGeom>
        </p:spPr>
      </p:pic>
      <p:pic>
        <p:nvPicPr>
          <p:cNvPr id="6" name="Picture 5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082" y="6032500"/>
            <a:ext cx="2614495" cy="645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7200" y="4711700"/>
            <a:ext cx="875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99CC"/>
                </a:solidFill>
              </a:rPr>
              <a:t>Powerful Tools for </a:t>
            </a:r>
            <a:r>
              <a:rPr lang="en-US" sz="4000" b="1" dirty="0" smtClean="0">
                <a:solidFill>
                  <a:srgbClr val="0099CC"/>
                </a:solidFill>
              </a:rPr>
              <a:t>Caregivers</a:t>
            </a:r>
            <a:endParaRPr lang="en-US" sz="4000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6291114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3CA086-F737-496C-830D-AF96DE006D5E}"/>
              </a:ext>
            </a:extLst>
          </p:cNvPr>
          <p:cNvSpPr txBox="1"/>
          <p:nvPr/>
        </p:nvSpPr>
        <p:spPr>
          <a:xfrm>
            <a:off x="299720" y="1114425"/>
            <a:ext cx="5120114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9AD0"/>
                </a:solidFill>
                <a:latin typeface="Century Gothic" panose="020B0502020202020204" pitchFamily="34" charset="0"/>
                <a:ea typeface="+mj-ea"/>
                <a:cs typeface="+mj-cs"/>
              </a:rPr>
              <a:t>Getting Started</a:t>
            </a:r>
          </a:p>
        </p:txBody>
      </p:sp>
      <p:pic>
        <p:nvPicPr>
          <p:cNvPr id="1026" name="Picture 2" descr="http://media.corporate-ir.net/media_files/IROL/17/176060/Echo%20Connect/Echo/Light_Gray_Echo_Nightstand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FA31A8-6245-4B88-9A4D-EE8C9C2F6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0832"/>
          <a:stretch/>
        </p:blipFill>
        <p:spPr bwMode="auto">
          <a:xfrm>
            <a:off x="5942349" y="685799"/>
            <a:ext cx="5836698" cy="4978401"/>
          </a:xfrm>
          <a:prstGeom prst="rect">
            <a:avLst/>
          </a:prstGeom>
          <a:solidFill>
            <a:srgbClr val="FFFFFF">
              <a:shade val="85000"/>
            </a:srgbClr>
          </a:solidFill>
          <a:ln w="1301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500" y="2400300"/>
            <a:ext cx="4432300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/>
              <a:t>Nothing to Lose</a:t>
            </a:r>
          </a:p>
          <a:p>
            <a:pPr lvl="0" algn="ctr"/>
            <a:r>
              <a:rPr lang="en-US" dirty="0" smtClean="0"/>
              <a:t>No long term agreements.</a:t>
            </a:r>
            <a:r>
              <a:rPr lang="en-US" dirty="0" smtClean="0"/>
              <a:t> Cancel </a:t>
            </a:r>
            <a:r>
              <a:rPr lang="en-US" dirty="0" smtClean="0"/>
              <a:t>anytime</a:t>
            </a:r>
            <a:r>
              <a:rPr lang="en-US" dirty="0" smtClean="0"/>
              <a:t>.</a:t>
            </a:r>
            <a:r>
              <a:rPr lang="en-US" sz="2400" b="1" dirty="0" smtClean="0"/>
              <a:t> </a:t>
            </a:r>
          </a:p>
          <a:p>
            <a:pPr lvl="0" algn="ctr"/>
            <a:endParaRPr lang="en-US" sz="2400" b="1" dirty="0" smtClean="0"/>
          </a:p>
          <a:p>
            <a:pPr lvl="0" algn="ctr"/>
            <a:r>
              <a:rPr lang="en-US" sz="3200" b="1" dirty="0" smtClean="0"/>
              <a:t>Simple </a:t>
            </a:r>
            <a:r>
              <a:rPr lang="en-US" sz="3200" b="1" dirty="0" smtClean="0"/>
              <a:t>&amp; Easy</a:t>
            </a:r>
          </a:p>
          <a:p>
            <a:pPr lvl="0" algn="ctr"/>
            <a:r>
              <a:rPr lang="en-US" dirty="0" smtClean="0"/>
              <a:t>We provide all the equipment, installation, training &amp; support.</a:t>
            </a:r>
          </a:p>
          <a:p>
            <a:pPr lvl="0"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11" name="Picture 10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9464715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anionU logo-full color-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12" y="537464"/>
            <a:ext cx="2469388" cy="2195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248025" y="787400"/>
            <a:ext cx="8226778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3802206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oice technolog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78D162-B05F-43BF-8DF1-F4F3D2F6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282" y="2381250"/>
            <a:ext cx="89535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E62B32-B024-4280-953A-E4C971BE47F3}"/>
              </a:ext>
            </a:extLst>
          </p:cNvPr>
          <p:cNvSpPr txBox="1"/>
          <p:nvPr/>
        </p:nvSpPr>
        <p:spPr>
          <a:xfrm>
            <a:off x="3935834" y="668691"/>
            <a:ext cx="432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33CCFF"/>
                </a:solidFill>
                <a:latin typeface="Century Gothic" panose="020B0502020202020204" pitchFamily="34" charset="0"/>
              </a:rPr>
              <a:t>Simple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F235A6-1E38-4893-8A6D-385B3E459411}"/>
              </a:ext>
            </a:extLst>
          </p:cNvPr>
          <p:cNvSpPr txBox="1"/>
          <p:nvPr/>
        </p:nvSpPr>
        <p:spPr>
          <a:xfrm>
            <a:off x="1731218" y="1920895"/>
            <a:ext cx="85382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entury Gothic" panose="020B0502020202020204" pitchFamily="34" charset="0"/>
              </a:rPr>
              <a:t>Find out </a:t>
            </a:r>
            <a:r>
              <a:rPr lang="en-US" sz="3000" dirty="0">
                <a:latin typeface="Century Gothic" panose="020B0502020202020204" pitchFamily="34" charset="0"/>
              </a:rPr>
              <a:t>how simple &amp; easy it is to get started with voice technology.  We make it easy.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963FDF-AC5F-4C6C-8E20-0CCFA490F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437601" y="5830348"/>
            <a:ext cx="2351728" cy="702096"/>
          </a:xfrm>
          <a:prstGeom prst="rect">
            <a:avLst/>
          </a:prstGeom>
        </p:spPr>
      </p:pic>
      <p:pic>
        <p:nvPicPr>
          <p:cNvPr id="6" name="Picture 5" descr="phon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300" y="4089400"/>
            <a:ext cx="3911600" cy="26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5214936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ho Dot-White, Low Angle.jpg"/>
          <p:cNvPicPr>
            <a:picLocks noChangeAspect="1"/>
          </p:cNvPicPr>
          <p:nvPr/>
        </p:nvPicPr>
        <p:blipFill>
          <a:blip r:embed="rId2"/>
          <a:srcRect t="12900" b="8625"/>
          <a:stretch>
            <a:fillRect/>
          </a:stretch>
        </p:blipFill>
        <p:spPr>
          <a:xfrm>
            <a:off x="1854200" y="3639502"/>
            <a:ext cx="4101303" cy="3218498"/>
          </a:xfrm>
          <a:prstGeom prst="rect">
            <a:avLst/>
          </a:prstGeom>
        </p:spPr>
      </p:pic>
      <p:pic>
        <p:nvPicPr>
          <p:cNvPr id="9" name="Picture 8" descr="bub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1" y="317500"/>
            <a:ext cx="9156700" cy="4977146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963FDF-AC5F-4C6C-8E20-0CCFA490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58528" y="4711700"/>
            <a:ext cx="4780001" cy="1427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2C34BB-BECD-4693-99B5-5B5B9919E1F0}"/>
              </a:ext>
            </a:extLst>
          </p:cNvPr>
          <p:cNvSpPr txBox="1"/>
          <p:nvPr/>
        </p:nvSpPr>
        <p:spPr>
          <a:xfrm>
            <a:off x="3537376" y="792182"/>
            <a:ext cx="74481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Mark Gray: 	</a:t>
            </a:r>
            <a:r>
              <a:rPr lang="en-US" sz="2000" dirty="0" smtClean="0">
                <a:latin typeface="Century Gothic" panose="020B0502020202020204" pitchFamily="34" charset="0"/>
              </a:rPr>
              <a:t>941.264.6888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latin typeface="Century Gothic" panose="020B0502020202020204" pitchFamily="34" charset="0"/>
              </a:rPr>
              <a:t>Email</a:t>
            </a:r>
            <a:r>
              <a:rPr lang="en-US" sz="2000" b="1" dirty="0">
                <a:latin typeface="Century Gothic" panose="020B0502020202020204" pitchFamily="34" charset="0"/>
              </a:rPr>
              <a:t>: 	   </a:t>
            </a:r>
            <a:r>
              <a:rPr lang="en-US" sz="2000" dirty="0">
                <a:latin typeface="Century Gothic" panose="020B0502020202020204" pitchFamily="34" charset="0"/>
                <a:hlinkClick r:id="rId5"/>
              </a:rPr>
              <a:t>mgray@</a:t>
            </a:r>
            <a:r>
              <a:rPr lang="en-US" sz="2000" dirty="0" smtClean="0">
                <a:latin typeface="Century Gothic" panose="020B0502020202020204" pitchFamily="34" charset="0"/>
                <a:hlinkClick r:id="rId5"/>
              </a:rPr>
              <a:t>wayssecurity.com</a:t>
            </a:r>
            <a:endParaRPr lang="en-US" sz="20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latin typeface="Century Gothic" panose="020B0502020202020204" pitchFamily="34" charset="0"/>
              </a:rPr>
              <a:t>Address</a:t>
            </a:r>
            <a:r>
              <a:rPr lang="en-US" sz="2000" b="1" dirty="0" smtClean="0">
                <a:latin typeface="Century Gothic" panose="020B0502020202020204" pitchFamily="34" charset="0"/>
              </a:rPr>
              <a:t>: </a:t>
            </a:r>
            <a:r>
              <a:rPr lang="en-US" sz="2000" dirty="0" smtClean="0">
                <a:latin typeface="Century Gothic" panose="020B0502020202020204" pitchFamily="34" charset="0"/>
              </a:rPr>
              <a:t>863 Commerce Blvd </a:t>
            </a:r>
            <a:r>
              <a:rPr lang="en-US" sz="2000" dirty="0" smtClean="0">
                <a:latin typeface="Century Gothic" panose="020B0502020202020204" pitchFamily="34" charset="0"/>
              </a:rPr>
              <a:t>North, Sarasota</a:t>
            </a:r>
            <a:r>
              <a:rPr lang="en-US" sz="2000" dirty="0" smtClean="0">
                <a:latin typeface="Century Gothic" panose="020B0502020202020204" pitchFamily="34" charset="0"/>
              </a:rPr>
              <a:t>, FL </a:t>
            </a:r>
            <a:r>
              <a:rPr lang="en-US" sz="2000" dirty="0" smtClean="0">
                <a:latin typeface="Century Gothic" panose="020B0502020202020204" pitchFamily="34" charset="0"/>
              </a:rPr>
              <a:t>34243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latin typeface="Century Gothic" panose="020B0502020202020204" pitchFamily="34" charset="0"/>
              </a:rPr>
              <a:t>Website: </a:t>
            </a:r>
            <a:r>
              <a:rPr lang="en-US" sz="2000" dirty="0" smtClean="0">
                <a:latin typeface="Century Gothic" panose="020B0502020202020204" pitchFamily="34" charset="0"/>
                <a:hlinkClick r:id="rId6"/>
              </a:rPr>
              <a:t>www.CompanionHelp.com</a:t>
            </a:r>
            <a:endParaRPr lang="en-US" sz="32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012904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B2258F-86CA-4D4D-8270-BC05FCDEBFB3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media.corporate-ir.net/media_files/IROL/17/176060/Echo%20Connect/Echo/Light_Gray_Echo_Nightstand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FA31A8-6245-4B88-9A4D-EE8C9C2F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144" r="10704"/>
          <a:stretch>
            <a:fillRect/>
          </a:stretch>
        </p:blipFill>
        <p:spPr bwMode="auto">
          <a:xfrm>
            <a:off x="360228" y="508000"/>
            <a:ext cx="6248702" cy="5023406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B25E96-0267-438A-B6BD-5348157320DC}"/>
              </a:ext>
            </a:extLst>
          </p:cNvPr>
          <p:cNvSpPr txBox="1"/>
          <p:nvPr/>
        </p:nvSpPr>
        <p:spPr>
          <a:xfrm>
            <a:off x="7648471" y="1701799"/>
            <a:ext cx="3895829" cy="2234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3600" dirty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Discover this </a:t>
            </a:r>
            <a:r>
              <a:rPr lang="en-US" sz="3600" b="1" dirty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Powerful New Breakthrough </a:t>
            </a:r>
            <a:r>
              <a:rPr lang="en-US" sz="3600" dirty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for Caregivers</a:t>
            </a: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8" name="Picture 7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913" y="6070600"/>
            <a:ext cx="257023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915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273E3C-86BE-4EC2-BBCD-6E312E1410B0}"/>
              </a:ext>
            </a:extLst>
          </p:cNvPr>
          <p:cNvSpPr txBox="1"/>
          <p:nvPr/>
        </p:nvSpPr>
        <p:spPr>
          <a:xfrm>
            <a:off x="284408" y="1485900"/>
            <a:ext cx="4998792" cy="3304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600" dirty="0" smtClean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Better</a:t>
            </a:r>
            <a:r>
              <a:rPr lang="en-US" sz="3600" dirty="0" smtClean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smtClean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Quality </a:t>
            </a:r>
            <a:r>
              <a:rPr lang="en-US" sz="3600" dirty="0">
                <a:solidFill>
                  <a:srgbClr val="009AD0"/>
                </a:solidFill>
                <a:latin typeface="+mj-lt"/>
                <a:ea typeface="+mj-ea"/>
                <a:cs typeface="+mj-cs"/>
              </a:rPr>
              <a:t>of Life for </a:t>
            </a:r>
            <a:r>
              <a:rPr lang="en-US" sz="4200" b="1" dirty="0">
                <a:solidFill>
                  <a:srgbClr val="009AD0"/>
                </a:solidFill>
                <a:ea typeface="+mj-ea"/>
                <a:cs typeface="+mj-cs"/>
              </a:rPr>
              <a:t>Caregivers &amp; Clients</a:t>
            </a:r>
            <a:endParaRPr lang="en-US" sz="4200" b="1" dirty="0" smtClean="0">
              <a:solidFill>
                <a:srgbClr val="009AD0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4200" dirty="0" smtClean="0">
              <a:solidFill>
                <a:srgbClr val="009AD0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200" b="1" dirty="0">
                <a:solidFill>
                  <a:srgbClr val="009AD0"/>
                </a:solidFill>
                <a:ea typeface="+mj-ea"/>
                <a:cs typeface="+mj-cs"/>
              </a:rPr>
              <a:t>Incredible Results!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009AD0"/>
                </a:solidFill>
                <a:latin typeface="Century Gothic" panose="020B0502020202020204" pitchFamily="34" charset="0"/>
                <a:ea typeface="+mj-ea"/>
                <a:cs typeface="+mj-cs"/>
              </a:rPr>
              <a:t>(this changes everything)</a:t>
            </a:r>
          </a:p>
        </p:txBody>
      </p:sp>
      <p:pic>
        <p:nvPicPr>
          <p:cNvPr id="7" name="Picture 2" descr="http://media.corporate-ir.net/media_files/IROL/17/176060/Echo%20Connect/Echo/Light_Gray_Echo_Nightstand.jp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FA31A8-6245-4B88-9A4D-EE8C9C2F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539444">
            <a:off x="5842128" y="1088044"/>
            <a:ext cx="5881166" cy="4022868"/>
          </a:xfrm>
          <a:prstGeom prst="rect">
            <a:avLst/>
          </a:prstGeom>
          <a:solidFill>
            <a:srgbClr val="FFFFFF">
              <a:shade val="85000"/>
            </a:srgbClr>
          </a:solidFill>
          <a:ln w="1301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10" name="Picture 9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0746334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A48768-E079-4907-95C0-2365181F5B42}"/>
              </a:ext>
            </a:extLst>
          </p:cNvPr>
          <p:cNvSpPr txBox="1"/>
          <p:nvPr/>
        </p:nvSpPr>
        <p:spPr>
          <a:xfrm>
            <a:off x="0" y="6564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20788C-F98F-45AD-944C-6EB68EA7339D}"/>
              </a:ext>
            </a:extLst>
          </p:cNvPr>
          <p:cNvSpPr txBox="1"/>
          <p:nvPr/>
        </p:nvSpPr>
        <p:spPr>
          <a:xfrm>
            <a:off x="834618" y="3232189"/>
            <a:ext cx="824406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Stress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problem for caregivers and they need tools to improve care and quality of life.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Demand</a:t>
            </a:r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for caregivers is rising fast. How can we leverage technology to increase our capabilities with less work and stress?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B7DB98-1E9F-4A0E-A779-C19E4CB6E336}"/>
              </a:ext>
            </a:extLst>
          </p:cNvPr>
          <p:cNvSpPr txBox="1"/>
          <p:nvPr/>
        </p:nvSpPr>
        <p:spPr>
          <a:xfrm rot="21021949">
            <a:off x="767866" y="1347827"/>
            <a:ext cx="5277333" cy="1014374"/>
          </a:xfrm>
          <a:prstGeom prst="rect">
            <a:avLst/>
          </a:prstGeom>
          <a:effectLst>
            <a:glow rad="203200">
              <a:schemeClr val="bg1">
                <a:alpha val="75000"/>
              </a:schemeClr>
            </a:glow>
            <a:softEdge rad="203200"/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 dirty="0" smtClean="0">
                <a:solidFill>
                  <a:srgbClr val="FFFF00"/>
                </a:solidFill>
                <a:latin typeface="Arial Black"/>
                <a:ea typeface="+mj-ea"/>
                <a:cs typeface="Arial Black"/>
              </a:rPr>
              <a:t>PROBLEM</a:t>
            </a:r>
            <a:endParaRPr lang="en-US" sz="8000" kern="1200" dirty="0">
              <a:solidFill>
                <a:srgbClr val="FFFF00"/>
              </a:solidFill>
              <a:latin typeface="Arial Black"/>
              <a:ea typeface="+mj-ea"/>
              <a:cs typeface="Arial Black"/>
            </a:endParaRPr>
          </a:p>
        </p:txBody>
      </p:sp>
      <p:pic>
        <p:nvPicPr>
          <p:cNvPr id="7" name="Picture 6" descr="companion logo-full color-vertical-W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764" y="5803900"/>
            <a:ext cx="2544191" cy="7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5751118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70BD95-4262-46FF-94B3-72ACB56E55AD}"/>
              </a:ext>
            </a:extLst>
          </p:cNvPr>
          <p:cNvSpPr txBox="1"/>
          <p:nvPr/>
        </p:nvSpPr>
        <p:spPr>
          <a:xfrm>
            <a:off x="1984321" y="259803"/>
            <a:ext cx="432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9AD0"/>
                </a:solidFill>
                <a:latin typeface="Century Gothic" panose="020B0502020202020204" pitchFamily="34" charset="0"/>
              </a:rPr>
              <a:t>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7800FC-5AF6-4918-B09D-C297DA374623}"/>
              </a:ext>
            </a:extLst>
          </p:cNvPr>
          <p:cNvSpPr txBox="1"/>
          <p:nvPr/>
        </p:nvSpPr>
        <p:spPr>
          <a:xfrm>
            <a:off x="787867" y="1176449"/>
            <a:ext cx="70734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A voice driven digital assistant </a:t>
            </a:r>
            <a:r>
              <a:rPr lang="en-US" sz="2800" dirty="0">
                <a:latin typeface="Century Gothic" panose="020B0502020202020204" pitchFamily="34" charset="0"/>
              </a:rPr>
              <a:t>that expands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professional,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in-home care coverage to 24/7 with less work &amp; stress: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1FDE74-F0C9-416A-99CB-FF8F7523BD71}"/>
              </a:ext>
            </a:extLst>
          </p:cNvPr>
          <p:cNvSpPr/>
          <p:nvPr/>
        </p:nvSpPr>
        <p:spPr>
          <a:xfrm>
            <a:off x="508001" y="2850748"/>
            <a:ext cx="7302500" cy="743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AD0"/>
                </a:solidFill>
                <a:latin typeface="Century Gothic" panose="020B0502020202020204" pitchFamily="34" charset="0"/>
              </a:rPr>
              <a:t>MORNING CHECK-</a:t>
            </a:r>
            <a:r>
              <a:rPr lang="en-US" sz="32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IN </a:t>
            </a:r>
          </a:p>
          <a:p>
            <a:pPr algn="ctr"/>
            <a:r>
              <a:rPr lang="en-US" sz="24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in </a:t>
            </a:r>
            <a:r>
              <a:rPr lang="en-US" sz="2400" b="1" dirty="0">
                <a:solidFill>
                  <a:srgbClr val="009AD0"/>
                </a:solidFill>
                <a:latin typeface="Century Gothic" panose="020B0502020202020204" pitchFamily="34" charset="0"/>
              </a:rPr>
              <a:t>30 seconds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1FDE74-F0C9-416A-99CB-FF8F7523BD71}"/>
              </a:ext>
            </a:extLst>
          </p:cNvPr>
          <p:cNvSpPr/>
          <p:nvPr/>
        </p:nvSpPr>
        <p:spPr>
          <a:xfrm>
            <a:off x="431801" y="4031848"/>
            <a:ext cx="7302500" cy="743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VOICE MESSAGING </a:t>
            </a:r>
          </a:p>
          <a:p>
            <a:pPr algn="ctr"/>
            <a:r>
              <a:rPr lang="en-US" sz="24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simple &amp; easy</a:t>
            </a:r>
            <a:endParaRPr lang="en-US" sz="2400" b="1" dirty="0">
              <a:solidFill>
                <a:srgbClr val="009AD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1FDE74-F0C9-416A-99CB-FF8F7523BD71}"/>
              </a:ext>
            </a:extLst>
          </p:cNvPr>
          <p:cNvSpPr/>
          <p:nvPr/>
        </p:nvSpPr>
        <p:spPr>
          <a:xfrm>
            <a:off x="431801" y="5212948"/>
            <a:ext cx="7277100" cy="743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24/7 CALL FOR HELP </a:t>
            </a:r>
          </a:p>
          <a:p>
            <a:pPr algn="ctr"/>
            <a:r>
              <a:rPr lang="en-US" sz="24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to our urgent response </a:t>
            </a:r>
            <a:r>
              <a:rPr lang="en-US" sz="2400" b="1" dirty="0" smtClean="0">
                <a:solidFill>
                  <a:srgbClr val="009AD0"/>
                </a:solidFill>
                <a:latin typeface="Century Gothic" panose="020B0502020202020204" pitchFamily="34" charset="0"/>
              </a:rPr>
              <a:t>center</a:t>
            </a:r>
            <a:endParaRPr lang="en-US" sz="2400" b="1" dirty="0">
              <a:solidFill>
                <a:srgbClr val="009AD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dobeStock_244287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0" y="419100"/>
            <a:ext cx="33528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16" name="Picture 15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0159717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-675941200.jpg"/>
          <p:cNvPicPr>
            <a:picLocks noChangeAspect="1"/>
          </p:cNvPicPr>
          <p:nvPr/>
        </p:nvPicPr>
        <p:blipFill>
          <a:blip r:embed="rId2"/>
          <a:srcRect t="2909" b="13964"/>
          <a:stretch>
            <a:fillRect/>
          </a:stretch>
        </p:blipFill>
        <p:spPr>
          <a:xfrm>
            <a:off x="0" y="-1"/>
            <a:ext cx="12363592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D87A8B-6001-4A11-9F7F-C479CCF916CF}"/>
              </a:ext>
            </a:extLst>
          </p:cNvPr>
          <p:cNvSpPr txBox="1"/>
          <p:nvPr/>
        </p:nvSpPr>
        <p:spPr>
          <a:xfrm>
            <a:off x="3084390" y="368300"/>
            <a:ext cx="8717899" cy="1183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Companion - Call for Help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Works with Amazon Alexa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3E4863-1CEF-40E3-A6BC-9FA2386F447E}"/>
              </a:ext>
            </a:extLst>
          </p:cNvPr>
          <p:cNvSpPr txBox="1"/>
          <p:nvPr/>
        </p:nvSpPr>
        <p:spPr>
          <a:xfrm>
            <a:off x="8039100" y="187835"/>
            <a:ext cx="3728869" cy="383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Introducing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F8C909-4190-493E-BC3C-F852644D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323385" y="5965022"/>
            <a:ext cx="2624919" cy="716944"/>
          </a:xfrm>
          <a:prstGeom prst="rect">
            <a:avLst/>
          </a:prstGeom>
        </p:spPr>
      </p:pic>
      <p:pic>
        <p:nvPicPr>
          <p:cNvPr id="8" name="Picture 7" descr="A picture containing cup, indoor, table, coffee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7F2C82-7FF0-4861-9FDE-6966F6902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65347" y="3923708"/>
            <a:ext cx="1146453" cy="7439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A picture containing person, woman, holding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A75C72-388B-4278-BFDB-A5BEFA0F7F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229" t="39566" r="46208" b="33747"/>
          <a:stretch>
            <a:fillRect/>
          </a:stretch>
        </p:blipFill>
        <p:spPr>
          <a:xfrm>
            <a:off x="4009721" y="3048000"/>
            <a:ext cx="2657941" cy="21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397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0CBD6C-9BCA-4034-9E3B-3117A09600A0}"/>
              </a:ext>
            </a:extLst>
          </p:cNvPr>
          <p:cNvSpPr txBox="1"/>
          <p:nvPr/>
        </p:nvSpPr>
        <p:spPr>
          <a:xfrm>
            <a:off x="685800" y="3672840"/>
            <a:ext cx="1079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would a </a:t>
            </a:r>
            <a:r>
              <a:rPr lang="en-US" sz="4000" dirty="0">
                <a:solidFill>
                  <a:srgbClr val="008000"/>
                </a:solidFill>
                <a:latin typeface="Arial Black" panose="020B0A04020102020204" pitchFamily="34" charset="0"/>
              </a:rPr>
              <a:t>7.5% revenue increase </a:t>
            </a:r>
          </a:p>
          <a:p>
            <a:pPr algn="ctr"/>
            <a:r>
              <a:rPr lang="en-US" sz="4000" dirty="0">
                <a:solidFill>
                  <a:srgbClr val="000000"/>
                </a:solidFill>
              </a:rPr>
              <a:t>with no additional equipment or labor cost </a:t>
            </a:r>
          </a:p>
          <a:p>
            <a:pPr algn="ctr"/>
            <a:r>
              <a:rPr lang="en-US" sz="4000" dirty="0">
                <a:solidFill>
                  <a:srgbClr val="008000"/>
                </a:solidFill>
                <a:latin typeface="Arial Black" panose="020B0A04020102020204" pitchFamily="34" charset="0"/>
              </a:rPr>
              <a:t>do for your bottom line?</a:t>
            </a:r>
          </a:p>
        </p:txBody>
      </p:sp>
      <p:pic>
        <p:nvPicPr>
          <p:cNvPr id="5" name="Picture 4" descr="AdobeStock_68823116.jpeg"/>
          <p:cNvPicPr>
            <a:picLocks noChangeAspect="1"/>
          </p:cNvPicPr>
          <p:nvPr/>
        </p:nvPicPr>
        <p:blipFill>
          <a:blip r:embed="rId2"/>
          <a:srcRect r="10584"/>
          <a:stretch>
            <a:fillRect/>
          </a:stretch>
        </p:blipFill>
        <p:spPr>
          <a:xfrm>
            <a:off x="3911601" y="431588"/>
            <a:ext cx="4470400" cy="2770738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7" name="Picture 6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9088483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A46F7D-1067-4E97-AC64-26AE428EF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488" r="12734"/>
          <a:stretch/>
        </p:blipFill>
        <p:spPr>
          <a:xfrm>
            <a:off x="3822699" y="381000"/>
            <a:ext cx="4673601" cy="2628897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" name="Group 14"/>
          <p:cNvGrpSpPr/>
          <p:nvPr/>
        </p:nvGrpSpPr>
        <p:grpSpPr>
          <a:xfrm>
            <a:off x="520700" y="3530600"/>
            <a:ext cx="11125200" cy="2675722"/>
            <a:chOff x="520700" y="3530600"/>
            <a:chExt cx="11125200" cy="26757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F6AA98-4630-480C-B80F-6F8836361D96}"/>
                </a:ext>
              </a:extLst>
            </p:cNvPr>
            <p:cNvSpPr txBox="1"/>
            <p:nvPr/>
          </p:nvSpPr>
          <p:spPr>
            <a:xfrm>
              <a:off x="1739900" y="3530600"/>
              <a:ext cx="9017000" cy="7929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4800" b="1" dirty="0">
                  <a:solidFill>
                    <a:srgbClr val="009AD0"/>
                  </a:solidFill>
                  <a:latin typeface="Arial Black" panose="020B0A04020102020204" pitchFamily="34" charset="0"/>
                  <a:ea typeface="+mj-ea"/>
                  <a:cs typeface="+mj-cs"/>
                </a:rPr>
                <a:t>Urgent </a:t>
              </a:r>
              <a:r>
                <a:rPr lang="en-US" sz="4800" b="1" dirty="0" smtClean="0">
                  <a:solidFill>
                    <a:srgbClr val="009AD0"/>
                  </a:solidFill>
                  <a:latin typeface="Arial Black" panose="020B0A04020102020204" pitchFamily="34" charset="0"/>
                  <a:ea typeface="+mj-ea"/>
                  <a:cs typeface="+mj-cs"/>
                </a:rPr>
                <a:t>Response  |  24</a:t>
              </a:r>
              <a:r>
                <a:rPr lang="en-US" sz="4800" b="1" dirty="0">
                  <a:solidFill>
                    <a:srgbClr val="009AD0"/>
                  </a:solidFill>
                  <a:latin typeface="Arial Black" panose="020B0A04020102020204" pitchFamily="34" charset="0"/>
                  <a:ea typeface="+mj-ea"/>
                  <a:cs typeface="+mj-cs"/>
                </a:rPr>
                <a:t>/7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49ED85-7311-482E-B93D-E0B23FFF903C}"/>
                </a:ext>
              </a:extLst>
            </p:cNvPr>
            <p:cNvSpPr txBox="1"/>
            <p:nvPr/>
          </p:nvSpPr>
          <p:spPr>
            <a:xfrm>
              <a:off x="520700" y="4584700"/>
              <a:ext cx="11125200" cy="16216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indent="-228600"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/>
                <a:t>Back-up for Caregivers: </a:t>
              </a:r>
              <a:r>
                <a:rPr lang="en-US" sz="2400" b="1" dirty="0" smtClean="0"/>
                <a:t> </a:t>
              </a:r>
            </a:p>
            <a:p>
              <a:pPr indent="-228600"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dirty="0" smtClean="0"/>
                <a:t>Our </a:t>
              </a:r>
              <a:r>
                <a:rPr lang="en-US" dirty="0"/>
                <a:t>highly trained urgent response agents are always &amp; on your team.</a:t>
              </a:r>
            </a:p>
            <a:p>
              <a:pPr indent="-228600"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/>
                <a:t>Expand Your Care: </a:t>
              </a:r>
              <a:r>
                <a:rPr lang="en-US" sz="2400" dirty="0" smtClean="0"/>
                <a:t> </a:t>
              </a:r>
            </a:p>
            <a:p>
              <a:pPr indent="-228600"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dirty="0" smtClean="0"/>
                <a:t>From </a:t>
              </a:r>
              <a:r>
                <a:rPr lang="en-US" dirty="0"/>
                <a:t>part-time coverage to a 24/7 solution. Increase customer retention.</a:t>
              </a:r>
            </a:p>
            <a:p>
              <a:pPr indent="-228600" algn="ctr">
                <a:lnSpc>
                  <a:spcPct val="90000"/>
                </a:lnSpc>
                <a:spcAft>
                  <a:spcPts val="600"/>
                </a:spcAft>
              </a:pPr>
              <a:endParaRPr lang="en-US" dirty="0"/>
            </a:p>
          </p:txBody>
        </p:sp>
      </p:grp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14" name="Picture 13" descr="log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8453829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F497AD-9FAF-4E5C-9A24-75A0E0616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3274" y="216752"/>
            <a:ext cx="3052779" cy="911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F01689-D5BC-4954-9A35-604622F27B38}"/>
              </a:ext>
            </a:extLst>
          </p:cNvPr>
          <p:cNvSpPr txBox="1"/>
          <p:nvPr/>
        </p:nvSpPr>
        <p:spPr>
          <a:xfrm>
            <a:off x="7239000" y="1193800"/>
            <a:ext cx="4750078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9AD0"/>
                </a:solidFill>
                <a:latin typeface="Arial Black" panose="020B0A04020102020204" pitchFamily="34" charset="0"/>
              </a:rPr>
              <a:t>Each Amazon Echo</a:t>
            </a:r>
          </a:p>
          <a:p>
            <a:pPr algn="r"/>
            <a:r>
              <a:rPr lang="en-US" sz="3200" dirty="0">
                <a:solidFill>
                  <a:srgbClr val="009AD0"/>
                </a:solidFill>
                <a:latin typeface="Arial Black" panose="020B0A04020102020204" pitchFamily="34" charset="0"/>
              </a:rPr>
              <a:t>Covers 1,000 </a:t>
            </a:r>
            <a:r>
              <a:rPr lang="en-US" sz="3200" dirty="0" smtClean="0">
                <a:solidFill>
                  <a:srgbClr val="009AD0"/>
                </a:solidFill>
                <a:latin typeface="Arial Black" panose="020B0A04020102020204" pitchFamily="34" charset="0"/>
              </a:rPr>
              <a:t>sq. ft.</a:t>
            </a:r>
          </a:p>
          <a:p>
            <a:pPr algn="r"/>
            <a:endParaRPr lang="en-US" sz="3200" dirty="0">
              <a:solidFill>
                <a:srgbClr val="009AD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>
                <a:solidFill>
                  <a:srgbClr val="009AD0"/>
                </a:solidFill>
                <a:latin typeface="Arial Black" panose="020B0A04020102020204" pitchFamily="34" charset="0"/>
              </a:rPr>
              <a:t>Multiple Units   Whole House</a:t>
            </a:r>
          </a:p>
          <a:p>
            <a:pPr algn="r"/>
            <a:r>
              <a:rPr lang="en-US" sz="3200" dirty="0">
                <a:solidFill>
                  <a:srgbClr val="009AD0"/>
                </a:solidFill>
                <a:latin typeface="Arial Black" panose="020B0A04020102020204" pitchFamily="34" charset="0"/>
              </a:rPr>
              <a:t>Coverage</a:t>
            </a:r>
          </a:p>
          <a:p>
            <a:pPr algn="r"/>
            <a:endParaRPr lang="en-US" sz="2400" dirty="0">
              <a:solidFill>
                <a:srgbClr val="009AD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1400" dirty="0">
                <a:solidFill>
                  <a:srgbClr val="009AD0"/>
                </a:solidFill>
                <a:latin typeface="Arial Black" panose="020B0A04020102020204" pitchFamily="34" charset="0"/>
              </a:rPr>
              <a:t>*</a:t>
            </a:r>
            <a:r>
              <a:rPr lang="en-US" sz="1400" dirty="0" smtClean="0">
                <a:solidFill>
                  <a:srgbClr val="009AD0"/>
                </a:solidFill>
                <a:latin typeface="Arial Black" panose="020B0A04020102020204" pitchFamily="34" charset="0"/>
              </a:rPr>
              <a:t>Wi-Fi </a:t>
            </a:r>
            <a:endParaRPr lang="en-US" sz="1400" dirty="0">
              <a:solidFill>
                <a:srgbClr val="009AD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1400" dirty="0">
                <a:solidFill>
                  <a:srgbClr val="009AD0"/>
                </a:solidFill>
                <a:latin typeface="Arial Black" panose="020B0A04020102020204" pitchFamily="34" charset="0"/>
              </a:rPr>
              <a:t>Required</a:t>
            </a:r>
          </a:p>
          <a:p>
            <a:pPr algn="r"/>
            <a:endParaRPr lang="en-US" sz="2400" dirty="0">
              <a:solidFill>
                <a:srgbClr val="009AD0"/>
              </a:solidFill>
              <a:latin typeface="Arial Black" panose="020B0A04020102020204" pitchFamily="34" charset="0"/>
            </a:endParaRPr>
          </a:p>
          <a:p>
            <a:pPr algn="r"/>
            <a:endParaRPr lang="en-US" sz="2400" dirty="0">
              <a:solidFill>
                <a:srgbClr val="009AD0"/>
              </a:solidFill>
              <a:latin typeface="Arial Black" panose="020B0A04020102020204" pitchFamily="34" charset="0"/>
            </a:endParaRPr>
          </a:p>
          <a:p>
            <a:pPr algn="r"/>
            <a:endParaRPr lang="en-US" sz="2400" dirty="0">
              <a:solidFill>
                <a:srgbClr val="009AD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 descr="waves2.png"/>
          <p:cNvPicPr>
            <a:picLocks noChangeAspect="1"/>
          </p:cNvPicPr>
          <p:nvPr/>
        </p:nvPicPr>
        <p:blipFill>
          <a:blip r:embed="rId4"/>
          <a:srcRect l="30000" t="24706" r="30000" b="24706"/>
          <a:stretch>
            <a:fillRect/>
          </a:stretch>
        </p:blipFill>
        <p:spPr>
          <a:xfrm>
            <a:off x="4889500" y="754565"/>
            <a:ext cx="1905000" cy="1861840"/>
          </a:xfrm>
          <a:prstGeom prst="rect">
            <a:avLst/>
          </a:prstGeom>
        </p:spPr>
      </p:pic>
      <p:pic>
        <p:nvPicPr>
          <p:cNvPr id="11" name="Picture 10" descr="waves2.png"/>
          <p:cNvPicPr>
            <a:picLocks noChangeAspect="1"/>
          </p:cNvPicPr>
          <p:nvPr/>
        </p:nvPicPr>
        <p:blipFill>
          <a:blip r:embed="rId4"/>
          <a:srcRect l="30000" t="24706" r="30000" b="24706"/>
          <a:stretch>
            <a:fillRect/>
          </a:stretch>
        </p:blipFill>
        <p:spPr>
          <a:xfrm>
            <a:off x="2679700" y="2723065"/>
            <a:ext cx="1905000" cy="1861840"/>
          </a:xfrm>
          <a:prstGeom prst="rect">
            <a:avLst/>
          </a:prstGeom>
        </p:spPr>
      </p:pic>
      <p:pic>
        <p:nvPicPr>
          <p:cNvPr id="12" name="Picture 11" descr="waves2.png"/>
          <p:cNvPicPr>
            <a:picLocks noChangeAspect="1"/>
          </p:cNvPicPr>
          <p:nvPr/>
        </p:nvPicPr>
        <p:blipFill>
          <a:blip r:embed="rId4"/>
          <a:srcRect l="30000" t="24706" r="30000" b="24706"/>
          <a:stretch>
            <a:fillRect/>
          </a:stretch>
        </p:blipFill>
        <p:spPr>
          <a:xfrm>
            <a:off x="5118100" y="3319965"/>
            <a:ext cx="1905000" cy="1861840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34A5A-E3FC-426D-8466-EBB3C823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219" y="6136316"/>
            <a:ext cx="1681979" cy="502146"/>
          </a:xfrm>
          <a:prstGeom prst="rect">
            <a:avLst/>
          </a:prstGeom>
        </p:spPr>
      </p:pic>
      <p:pic>
        <p:nvPicPr>
          <p:cNvPr id="14" name="Picture 13" descr="logo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699" y="6195931"/>
            <a:ext cx="2040151" cy="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2100764"/>
      </p:ext>
    </p:extLst>
  </p:cSld>
  <p:clrMapOvr>
    <a:masterClrMapping/>
  </p:clrMapOvr>
  <mc:AlternateContent>
    <mc:Choice xmlns:mc="http://schemas.openxmlformats.org/markup-compatibility/2006" xmlns:p159="http://schemas.microsoft.com/office/powerpoint/2015/09/main" xmlns:p="http://schemas.openxmlformats.org/presentationml/2006/main" xmlns:r="http://schemas.openxmlformats.org/officeDocument/2006/relationships" xmlns:a="http://schemas.openxmlformats.org/drawingml/2006/main" xmlns="" Requires="p159">
      <p:transition xmlns:p14="http://schemas.microsoft.com/office/powerpoint/2010/main" spd="slow" p14:dur="2000">
        <p159:morph option="byObject"/>
      </p:transition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286</Words>
  <Application>Microsoft Macintosh PowerPoint</Application>
  <PresentationFormat>Custom</PresentationFormat>
  <Paragraphs>50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Gray</dc:creator>
  <cp:lastModifiedBy>melissa jones</cp:lastModifiedBy>
  <cp:revision>18</cp:revision>
  <dcterms:created xsi:type="dcterms:W3CDTF">2018-09-29T12:37:58Z</dcterms:created>
  <dcterms:modified xsi:type="dcterms:W3CDTF">2018-09-29T14:37:32Z</dcterms:modified>
</cp:coreProperties>
</file>